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04" r:id="rId1"/>
  </p:sldMasterIdLst>
  <p:notesMasterIdLst>
    <p:notesMasterId r:id="rId28"/>
  </p:notesMasterIdLst>
  <p:handoutMasterIdLst>
    <p:handoutMasterId r:id="rId29"/>
  </p:handoutMasterIdLst>
  <p:sldIdLst>
    <p:sldId id="568" r:id="rId2"/>
    <p:sldId id="647" r:id="rId3"/>
    <p:sldId id="569" r:id="rId4"/>
    <p:sldId id="629" r:id="rId5"/>
    <p:sldId id="584" r:id="rId6"/>
    <p:sldId id="613" r:id="rId7"/>
    <p:sldId id="633" r:id="rId8"/>
    <p:sldId id="634" r:id="rId9"/>
    <p:sldId id="615" r:id="rId10"/>
    <p:sldId id="643" r:id="rId11"/>
    <p:sldId id="620" r:id="rId12"/>
    <p:sldId id="574" r:id="rId13"/>
    <p:sldId id="644" r:id="rId14"/>
    <p:sldId id="625" r:id="rId15"/>
    <p:sldId id="627" r:id="rId16"/>
    <p:sldId id="637" r:id="rId17"/>
    <p:sldId id="645" r:id="rId18"/>
    <p:sldId id="631" r:id="rId19"/>
    <p:sldId id="646" r:id="rId20"/>
    <p:sldId id="616" r:id="rId21"/>
    <p:sldId id="628" r:id="rId22"/>
    <p:sldId id="639" r:id="rId23"/>
    <p:sldId id="630" r:id="rId24"/>
    <p:sldId id="642" r:id="rId25"/>
    <p:sldId id="580" r:id="rId26"/>
    <p:sldId id="566" r:id="rId27"/>
  </p:sldIdLst>
  <p:sldSz cx="9144000" cy="5143500" type="screen16x9"/>
  <p:notesSz cx="6858000" cy="9144000"/>
  <p:embeddedFontLst>
    <p:embeddedFont>
      <p:font typeface="Tahoma" panose="020B0604030504040204" pitchFamily="34" charset="0"/>
      <p:regular r:id="rId30"/>
      <p:bold r:id="rId31"/>
    </p:embeddedFont>
    <p:embeddedFont>
      <p:font typeface="Arial Narrow" panose="020B0606020202030204" pitchFamily="34" charset="0"/>
      <p:regular r:id="rId32"/>
      <p:bold r:id="rId33"/>
      <p:italic r:id="rId34"/>
      <p:boldItalic r:id="rId35"/>
    </p:embeddedFont>
    <p:embeddedFont>
      <p:font typeface="ＭＳ Ｐゴシック" panose="020B0600070205080204" pitchFamily="34" charset="-128"/>
      <p:regular r:id="rId36"/>
    </p:embeddedFont>
    <p:embeddedFont>
      <p:font typeface="Futura Bk" panose="020B0604020202020204" charset="0"/>
      <p:regular r:id="rId37"/>
      <p:bold r:id="rId38"/>
      <p:italic r:id="rId39"/>
    </p:embeddedFont>
    <p:embeddedFont>
      <p:font typeface="Lucida Grande" panose="020B0604020202020204" charset="0"/>
      <p:regular r:id="rId40"/>
      <p:bold r:id="rId41"/>
      <p:italic r:id="rId42"/>
    </p:embeddedFont>
    <p:embeddedFont>
      <p:font typeface="Times" panose="02020603050405020304" pitchFamily="18" charset="0"/>
      <p:regular r:id="rId43"/>
      <p:bold r:id="rId44"/>
      <p:italic r:id="rId45"/>
      <p:boldItalic r:id="rId46"/>
    </p:embeddedFont>
    <p:embeddedFont>
      <p:font typeface="HP Simplified"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Lst>
  <p:custDataLst>
    <p:tags r:id="rId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776">
          <p15:clr>
            <a:srgbClr val="A4A3A4"/>
          </p15:clr>
        </p15:guide>
        <p15:guide id="7" orient="horz" pos="146">
          <p15:clr>
            <a:srgbClr val="A4A3A4"/>
          </p15:clr>
        </p15:guide>
        <p15:guide id="8" pos="1794">
          <p15:clr>
            <a:srgbClr val="A4A3A4"/>
          </p15:clr>
        </p15:guide>
        <p15:guide id="9" pos="2736">
          <p15:clr>
            <a:srgbClr val="A4A3A4"/>
          </p15:clr>
        </p15:guide>
        <p15:guide id="10" pos="202">
          <p15:clr>
            <a:srgbClr val="A4A3A4"/>
          </p15:clr>
        </p15:guide>
        <p15:guide id="11" pos="5322">
          <p15:clr>
            <a:srgbClr val="A4A3A4"/>
          </p15:clr>
        </p15:guide>
        <p15:guide id="12" pos="5625">
          <p15:clr>
            <a:srgbClr val="A4A3A4"/>
          </p15:clr>
        </p15:guide>
        <p15:guide id="13" pos="2878">
          <p15:clr>
            <a:srgbClr val="A4A3A4"/>
          </p15:clr>
        </p15:guide>
        <p15:guide id="14" pos="3555">
          <p15:clr>
            <a:srgbClr val="A4A3A4"/>
          </p15:clr>
        </p15:guide>
        <p15:guide id="15" pos="1965">
          <p15:clr>
            <a:srgbClr val="A4A3A4"/>
          </p15:clr>
        </p15:guide>
        <p15:guide id="16" pos="3723">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Tapia" initials="CT" lastIdx="22" clrIdx="0"/>
  <p:cmAuthor id="1" name="Daniel Yeh" initials="DY" lastIdx="2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3C4"/>
    <a:srgbClr val="E6E6E6"/>
    <a:srgbClr val="DEDEDE"/>
    <a:srgbClr val="FFFFFF"/>
    <a:srgbClr val="C7C7C7"/>
    <a:srgbClr val="00A9FE"/>
    <a:srgbClr val="0094DE"/>
    <a:srgbClr val="008CD2"/>
    <a:srgbClr val="00699E"/>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4" autoAdjust="0"/>
    <p:restoredTop sz="90360" autoAdjust="0"/>
  </p:normalViewPr>
  <p:slideViewPr>
    <p:cSldViewPr snapToGrid="0">
      <p:cViewPr varScale="1">
        <p:scale>
          <a:sx n="117" d="100"/>
          <a:sy n="117" d="100"/>
        </p:scale>
        <p:origin x="-522" y="-96"/>
      </p:cViewPr>
      <p:guideLst>
        <p:guide orient="horz" pos="3083"/>
        <p:guide orient="horz" pos="743"/>
        <p:guide orient="horz" pos="893"/>
        <p:guide orient="horz" pos="438"/>
        <p:guide orient="horz" pos="1671"/>
        <p:guide orient="horz" pos="2776"/>
        <p:guide orient="horz" pos="146"/>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80" d="100"/>
        <a:sy n="80" d="100"/>
      </p:scale>
      <p:origin x="0" y="-4350"/>
    </p:cViewPr>
  </p:sorterViewPr>
  <p:notesViewPr>
    <p:cSldViewPr snapToGrid="0" snapToObjects="1" showGuides="1">
      <p:cViewPr varScale="1">
        <p:scale>
          <a:sx n="56" d="100"/>
          <a:sy n="56" d="100"/>
        </p:scale>
        <p:origin x="-23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10/15/2015</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10/15/2015</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my name is [Name]. I work as a [Title/ Role] at HP, in the Enterprise Security Products business unit. Today, I’ll be talking about application security and why governments and modern enterprises need it. What is application security? Simply put, it is about ensuring that every single line of code is secure and every single software application– whether it is built for the desktop, cloud or mobile device— is safe from cyber attackers and hackers</a:t>
            </a:r>
            <a:r>
              <a:rPr lang="en-US" dirty="0" smtClean="0"/>
              <a:t>. The goal here is about eliminating exploitable</a:t>
            </a:r>
            <a:r>
              <a:rPr lang="en-US" baseline="0" dirty="0" smtClean="0"/>
              <a:t> </a:t>
            </a:r>
            <a:r>
              <a:rPr lang="en-US" dirty="0" smtClean="0"/>
              <a:t>security risk in software at the application code level, making it immune to attack even if intruders get past perimeter defenses.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1</a:t>
            </a:fld>
            <a:endParaRPr lang="en-US" dirty="0"/>
          </a:p>
        </p:txBody>
      </p:sp>
    </p:spTree>
    <p:extLst>
      <p:ext uri="{BB962C8B-B14F-4D97-AF65-F5344CB8AC3E}">
        <p14:creationId xmlns:p14="http://schemas.microsoft.com/office/powerpoint/2010/main" val="419324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According to an NIST study, the cost of fixing software increases substantially further along the Software Development Lifecycle (SDL). It costs 30x more to fix security issues after a breach in Production than to build security into your code at the beginning during an applications Design.</a:t>
            </a:r>
          </a:p>
          <a:p>
            <a:endParaRPr lang="en-US" dirty="0" smtClean="0"/>
          </a:p>
          <a:p>
            <a:r>
              <a:rPr lang="en-US" dirty="0" smtClean="0"/>
              <a:t>The</a:t>
            </a:r>
            <a:r>
              <a:rPr lang="en-US" baseline="0" dirty="0" smtClean="0"/>
              <a:t> Fortify software aims to cover each stage of the SDL - from educating developers up front, to dynamic analysis to assist with an applications QA, and finally to runtime protection of applications in Production.</a:t>
            </a:r>
            <a:endParaRPr lang="en-US" dirty="0" smtClean="0"/>
          </a:p>
          <a:p>
            <a:endParaRPr lang="en-US" dirty="0" smtClean="0"/>
          </a:p>
          <a:p>
            <a:r>
              <a:rPr lang="en-US" dirty="0" smtClean="0"/>
              <a:t>We’ll be focusing on securing applications in</a:t>
            </a:r>
            <a:r>
              <a:rPr lang="en-US" baseline="0" dirty="0" smtClean="0"/>
              <a:t> development. How to </a:t>
            </a:r>
            <a:r>
              <a:rPr lang="en-US" dirty="0" smtClean="0"/>
              <a:t>get</a:t>
            </a:r>
            <a:r>
              <a:rPr lang="en-US" baseline="0" dirty="0" smtClean="0"/>
              <a:t> the most out of SCA to ensure </a:t>
            </a:r>
            <a:r>
              <a:rPr lang="en-US" baseline="0" dirty="0" err="1" smtClean="0"/>
              <a:t>vluns</a:t>
            </a:r>
            <a:r>
              <a:rPr lang="en-US" baseline="0" dirty="0" smtClean="0"/>
              <a:t> are found and fixed early “saving both time and money”.</a:t>
            </a:r>
            <a:endParaRPr lang="en-US" dirty="0"/>
          </a:p>
        </p:txBody>
      </p:sp>
      <p:sp>
        <p:nvSpPr>
          <p:cNvPr id="4" name="Slide Number Placeholder 3"/>
          <p:cNvSpPr>
            <a:spLocks noGrp="1"/>
          </p:cNvSpPr>
          <p:nvPr>
            <p:ph type="sldNum" sz="quarter" idx="10"/>
          </p:nvPr>
        </p:nvSpPr>
        <p:spPr/>
        <p:txBody>
          <a:bodyPr/>
          <a:lstStyle/>
          <a:p>
            <a:fld id="{AE37301A-F9C2-4570-A58A-4092E06E3B59}" type="slidenum">
              <a:rPr lang="en-US" smtClean="0"/>
              <a:pPr/>
              <a:t>11</a:t>
            </a:fld>
            <a:endParaRPr lang="en-US"/>
          </a:p>
        </p:txBody>
      </p:sp>
    </p:spTree>
    <p:extLst>
      <p:ext uri="{BB962C8B-B14F-4D97-AF65-F5344CB8AC3E}">
        <p14:creationId xmlns:p14="http://schemas.microsoft.com/office/powerpoint/2010/main" val="395635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12</a:t>
            </a:fld>
            <a:endParaRPr lang="en-US" dirty="0"/>
          </a:p>
        </p:txBody>
      </p:sp>
    </p:spTree>
    <p:extLst>
      <p:ext uri="{BB962C8B-B14F-4D97-AF65-F5344CB8AC3E}">
        <p14:creationId xmlns:p14="http://schemas.microsoft.com/office/powerpoint/2010/main" val="257780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Cross-Tier Analysis</a:t>
            </a:r>
          </a:p>
          <a:p>
            <a:r>
              <a:rPr lang="en-US" dirty="0" smtClean="0"/>
              <a:t>Custom Analysis Algorithms</a:t>
            </a:r>
          </a:p>
          <a:p>
            <a:pPr lvl="1"/>
            <a:r>
              <a:rPr lang="en-US" dirty="0" smtClean="0"/>
              <a:t>Data flow - </a:t>
            </a:r>
            <a:r>
              <a:rPr lang="en-US" dirty="0" smtClean="0">
                <a:solidFill>
                  <a:schemeClr val="tx2"/>
                </a:solidFill>
              </a:rPr>
              <a:t>Input validation</a:t>
            </a:r>
          </a:p>
          <a:p>
            <a:pPr lvl="1"/>
            <a:r>
              <a:rPr lang="en-US" dirty="0" smtClean="0"/>
              <a:t>Control flow - </a:t>
            </a:r>
            <a:r>
              <a:rPr lang="en-US" dirty="0" smtClean="0">
                <a:solidFill>
                  <a:schemeClr val="tx2"/>
                </a:solidFill>
              </a:rPr>
              <a:t>Unreleased Resources</a:t>
            </a:r>
          </a:p>
          <a:p>
            <a:pPr lvl="1"/>
            <a:r>
              <a:rPr lang="en-US" dirty="0" smtClean="0"/>
              <a:t>Content - </a:t>
            </a:r>
            <a:r>
              <a:rPr lang="en-US" dirty="0" smtClean="0">
                <a:solidFill>
                  <a:schemeClr val="tx2"/>
                </a:solidFill>
              </a:rPr>
              <a:t>Embedded logic</a:t>
            </a:r>
          </a:p>
          <a:p>
            <a:pPr lvl="1"/>
            <a:r>
              <a:rPr lang="en-US" dirty="0" smtClean="0"/>
              <a:t>Configuration - </a:t>
            </a:r>
            <a:r>
              <a:rPr lang="en-US" dirty="0" smtClean="0">
                <a:solidFill>
                  <a:schemeClr val="tx2"/>
                </a:solidFill>
              </a:rPr>
              <a:t>Framework configuration</a:t>
            </a:r>
          </a:p>
          <a:p>
            <a:pPr lvl="1"/>
            <a:r>
              <a:rPr lang="en-US" dirty="0" smtClean="0"/>
              <a:t>Structural - </a:t>
            </a:r>
            <a:r>
              <a:rPr lang="en-US" dirty="0" smtClean="0">
                <a:solidFill>
                  <a:schemeClr val="tx2"/>
                </a:solidFill>
              </a:rPr>
              <a:t>Coding policy violations</a:t>
            </a:r>
          </a:p>
          <a:p>
            <a:r>
              <a:rPr lang="en-US" dirty="0" smtClean="0"/>
              <a:t>21 languages</a:t>
            </a:r>
          </a:p>
          <a:p>
            <a:r>
              <a:rPr lang="en-US" dirty="0" smtClean="0"/>
              <a:t>500+ vulnerability categories</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112859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66EAE58-82D3-404C-B682-0E54CF3EE572}" type="slidenum">
              <a:rPr lang="zh-CN" altLang="en-US">
                <a:latin typeface="Arial" panose="020B0604020202020204" pitchFamily="34" charset="0"/>
              </a:rPr>
              <a:pPr/>
              <a:t>15</a:t>
            </a:fld>
            <a:endParaRPr lang="en-US" altLang="zh-CN">
              <a:latin typeface="Arial" panose="020B060402020202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这个就是</a:t>
            </a:r>
            <a:r>
              <a:rPr lang="en-US" altLang="zh-CN" smtClean="0">
                <a:latin typeface="Arial" panose="020B0604020202020204" pitchFamily="34" charset="0"/>
              </a:rPr>
              <a:t>Fortify SCA</a:t>
            </a:r>
            <a:r>
              <a:rPr lang="zh-CN" altLang="en-US" smtClean="0">
                <a:latin typeface="Arial" panose="020B0604020202020204" pitchFamily="34" charset="0"/>
              </a:rPr>
              <a:t>最后产生出来的结果的呈现，大家可以看到：</a:t>
            </a:r>
          </a:p>
          <a:p>
            <a:pPr eaLnBrk="1" hangingPunct="1"/>
            <a:r>
              <a:rPr lang="zh-CN" altLang="en-US" smtClean="0">
                <a:latin typeface="Arial" panose="020B0604020202020204" pitchFamily="34" charset="0"/>
              </a:rPr>
              <a:t>首先，</a:t>
            </a:r>
            <a:r>
              <a:rPr lang="en-US" altLang="zh-CN" smtClean="0">
                <a:latin typeface="Arial" panose="020B0604020202020204" pitchFamily="34" charset="0"/>
              </a:rPr>
              <a:t>Fortify SCA </a:t>
            </a:r>
            <a:r>
              <a:rPr lang="zh-CN" altLang="en-US" smtClean="0">
                <a:latin typeface="Arial" panose="020B0604020202020204" pitchFamily="34" charset="0"/>
              </a:rPr>
              <a:t>将分析出来的漏洞进行分级，左上角可以看到</a:t>
            </a:r>
            <a:r>
              <a:rPr lang="en-US" altLang="zh-CN" smtClean="0">
                <a:latin typeface="Arial" panose="020B0604020202020204" pitchFamily="34" charset="0"/>
              </a:rPr>
              <a:t>HOT</a:t>
            </a:r>
            <a:r>
              <a:rPr lang="zh-CN" altLang="en-US" smtClean="0">
                <a:latin typeface="Arial" panose="020B0604020202020204" pitchFamily="34" charset="0"/>
              </a:rPr>
              <a:t>， </a:t>
            </a:r>
            <a:r>
              <a:rPr lang="en-US" altLang="zh-CN" smtClean="0">
                <a:latin typeface="Arial" panose="020B0604020202020204" pitchFamily="34" charset="0"/>
              </a:rPr>
              <a:t>Warning, Info </a:t>
            </a:r>
            <a:r>
              <a:rPr lang="zh-CN" altLang="en-US" smtClean="0">
                <a:latin typeface="Arial" panose="020B0604020202020204" pitchFamily="34" charset="0"/>
              </a:rPr>
              <a:t>三个级别，</a:t>
            </a:r>
            <a:r>
              <a:rPr lang="en-US" altLang="zh-CN" smtClean="0">
                <a:latin typeface="Arial" panose="020B0604020202020204" pitchFamily="34" charset="0"/>
              </a:rPr>
              <a:t>HOT</a:t>
            </a:r>
            <a:r>
              <a:rPr lang="zh-CN" altLang="en-US" smtClean="0">
                <a:latin typeface="Arial" panose="020B0604020202020204" pitchFamily="34" charset="0"/>
              </a:rPr>
              <a:t>，就是热点问题，比较严重的，</a:t>
            </a:r>
            <a:r>
              <a:rPr lang="en-US" altLang="zh-CN" smtClean="0">
                <a:latin typeface="Arial" panose="020B0604020202020204" pitchFamily="34" charset="0"/>
              </a:rPr>
              <a:t>Warning</a:t>
            </a:r>
            <a:r>
              <a:rPr lang="zh-CN" altLang="en-US" smtClean="0">
                <a:latin typeface="Arial" panose="020B0604020202020204" pitchFamily="34" charset="0"/>
              </a:rPr>
              <a:t>，警告级问题，次严重，</a:t>
            </a:r>
            <a:r>
              <a:rPr lang="en-US" altLang="zh-CN" smtClean="0">
                <a:latin typeface="Arial" panose="020B0604020202020204" pitchFamily="34" charset="0"/>
              </a:rPr>
              <a:t>Info</a:t>
            </a:r>
            <a:r>
              <a:rPr lang="zh-CN" altLang="en-US" smtClean="0">
                <a:latin typeface="Arial" panose="020B0604020202020204" pitchFamily="34" charset="0"/>
              </a:rPr>
              <a:t>，信息级问题，不太严重或质量方面的问题。 这样有利于对漏洞划分优先级来不同程度的处理。</a:t>
            </a:r>
          </a:p>
          <a:p>
            <a:pPr eaLnBrk="1" hangingPunct="1"/>
            <a:r>
              <a:rPr lang="zh-CN" altLang="en-US" smtClean="0">
                <a:latin typeface="Arial" panose="020B0604020202020204" pitchFamily="34" charset="0"/>
              </a:rPr>
              <a:t>点击其中的每一个漏洞，在左下角就可以看到这个漏洞产生的全过程，全路径，点击这个跟踪过程中的每一个节点就可以定位相应的源代码，这样可以很有利于我们对问题进行分析，审计，也利用于开发人员决定在什么地方对其进行修复。同时，这个跟踪过程还可以以类似于</a:t>
            </a:r>
            <a:r>
              <a:rPr lang="en-US" altLang="zh-CN" smtClean="0">
                <a:latin typeface="Arial" panose="020B0604020202020204" pitchFamily="34" charset="0"/>
              </a:rPr>
              <a:t>UML</a:t>
            </a:r>
            <a:r>
              <a:rPr lang="zh-CN" altLang="en-US" smtClean="0">
                <a:latin typeface="Arial" panose="020B0604020202020204" pitchFamily="34" charset="0"/>
              </a:rPr>
              <a:t>的图形化的形式展示，更加直观，逻辑更清楚，更具有说服力。</a:t>
            </a:r>
          </a:p>
          <a:p>
            <a:pPr eaLnBrk="1" hangingPunct="1"/>
            <a:r>
              <a:rPr lang="zh-CN" altLang="en-US" smtClean="0">
                <a:latin typeface="Arial" panose="020B0604020202020204" pitchFamily="34" charset="0"/>
              </a:rPr>
              <a:t>对于开始使用的人员，如果扫描出来的问题看不懂，不要紧，</a:t>
            </a:r>
            <a:r>
              <a:rPr lang="en-US" altLang="zh-CN" smtClean="0">
                <a:latin typeface="Arial" panose="020B0604020202020204" pitchFamily="34" charset="0"/>
              </a:rPr>
              <a:t>AUDIT  </a:t>
            </a:r>
            <a:r>
              <a:rPr lang="zh-CN" altLang="en-US" smtClean="0">
                <a:latin typeface="Arial" panose="020B0604020202020204" pitchFamily="34" charset="0"/>
              </a:rPr>
              <a:t>提供出漏洞的详细说明和解释，这个告诉你这个漏洞是什么意思，怎么产生这个漏洞，再举上一到两例子。</a:t>
            </a:r>
          </a:p>
          <a:p>
            <a:pPr eaLnBrk="1" hangingPunct="1"/>
            <a:r>
              <a:rPr lang="zh-CN" altLang="en-US" smtClean="0">
                <a:latin typeface="Arial" panose="020B0604020202020204" pitchFamily="34" charset="0"/>
              </a:rPr>
              <a:t>如果看懂了，不会修复怎么办？不要紧，</a:t>
            </a:r>
            <a:r>
              <a:rPr lang="en-US" altLang="zh-CN" smtClean="0">
                <a:latin typeface="Arial" panose="020B0604020202020204" pitchFamily="34" charset="0"/>
              </a:rPr>
              <a:t>AUIT</a:t>
            </a:r>
            <a:r>
              <a:rPr lang="zh-CN" altLang="en-US" smtClean="0">
                <a:latin typeface="Arial" panose="020B0604020202020204" pitchFamily="34" charset="0"/>
              </a:rPr>
              <a:t>也提供了漏洞没推荐的修复方法，供你参考。所以，</a:t>
            </a:r>
            <a:r>
              <a:rPr lang="en-US" altLang="zh-CN" smtClean="0">
                <a:latin typeface="Arial" panose="020B0604020202020204" pitchFamily="34" charset="0"/>
              </a:rPr>
              <a:t>SCA</a:t>
            </a:r>
            <a:r>
              <a:rPr lang="zh-CN" altLang="en-US" smtClean="0">
                <a:latin typeface="Arial" panose="020B0604020202020204" pitchFamily="34" charset="0"/>
              </a:rPr>
              <a:t>使用一段时间的以后，审计人员和开发人员的软件安全知识会有很大程序的提高。</a:t>
            </a:r>
          </a:p>
        </p:txBody>
      </p:sp>
    </p:spTree>
    <p:extLst>
      <p:ext uri="{BB962C8B-B14F-4D97-AF65-F5344CB8AC3E}">
        <p14:creationId xmlns:p14="http://schemas.microsoft.com/office/powerpoint/2010/main" val="484942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Tree>
    <p:extLst>
      <p:ext uri="{BB962C8B-B14F-4D97-AF65-F5344CB8AC3E}">
        <p14:creationId xmlns:p14="http://schemas.microsoft.com/office/powerpoint/2010/main" val="3046522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211960"/>
            <a:ext cx="6858000" cy="4752528"/>
          </a:xfrm>
        </p:spPr>
        <p:txBody>
          <a:bodyPr>
            <a:noAutofit/>
          </a:bodyPr>
          <a:lstStyle/>
          <a:p>
            <a:r>
              <a:rPr lang="en-US" b="1" dirty="0"/>
              <a:t>The Fortify Runtime </a:t>
            </a:r>
            <a:r>
              <a:rPr lang="en-US" dirty="0"/>
              <a:t>solution leverages and enhances the logic </a:t>
            </a:r>
            <a:r>
              <a:rPr lang="en-US" dirty="0" smtClean="0"/>
              <a:t>in your </a:t>
            </a:r>
            <a:r>
              <a:rPr lang="en-US" dirty="0"/>
              <a:t>software to accurately identify as well as mitigate </a:t>
            </a:r>
            <a:r>
              <a:rPr lang="en-US" dirty="0" smtClean="0"/>
              <a:t>malicious behavior</a:t>
            </a:r>
            <a:r>
              <a:rPr lang="en-US" dirty="0"/>
              <a:t>. It also provides user behavior and transactional </a:t>
            </a:r>
            <a:r>
              <a:rPr lang="en-US" dirty="0" smtClean="0"/>
              <a:t>logging for </a:t>
            </a:r>
            <a:r>
              <a:rPr lang="en-US" dirty="0"/>
              <a:t>security analysis. Fortify Runtime has the unique </a:t>
            </a:r>
            <a:r>
              <a:rPr lang="en-US" dirty="0" smtClean="0"/>
              <a:t>capability to </a:t>
            </a:r>
            <a:r>
              <a:rPr lang="en-US" dirty="0"/>
              <a:t>accurately monitor and protect applications that are in</a:t>
            </a:r>
          </a:p>
          <a:p>
            <a:r>
              <a:rPr lang="en-US" dirty="0"/>
              <a:t>production—augmenting solutions you might already be using </a:t>
            </a:r>
            <a:r>
              <a:rPr lang="en-US" dirty="0" smtClean="0"/>
              <a:t>in other </a:t>
            </a:r>
            <a:r>
              <a:rPr lang="en-US" dirty="0"/>
              <a:t>parts of the software development lifecycle (SDLC</a:t>
            </a:r>
            <a:r>
              <a:rPr lang="en-US" dirty="0" smtClean="0"/>
              <a:t>). Fortify </a:t>
            </a:r>
            <a:r>
              <a:rPr lang="en-US" dirty="0"/>
              <a:t>Runtime protects your users, your applications as </a:t>
            </a:r>
            <a:r>
              <a:rPr lang="en-US" dirty="0" smtClean="0"/>
              <a:t>well as </a:t>
            </a:r>
            <a:r>
              <a:rPr lang="en-US" dirty="0"/>
              <a:t>data, stops you from losing data, and helps detect </a:t>
            </a:r>
            <a:r>
              <a:rPr lang="en-US" dirty="0" smtClean="0"/>
              <a:t>fraudulent behavior</a:t>
            </a:r>
            <a:r>
              <a:rPr lang="en-US" dirty="0"/>
              <a:t>. </a:t>
            </a:r>
            <a:endParaRPr lang="en-US" dirty="0" smtClean="0"/>
          </a:p>
          <a:p>
            <a:r>
              <a:rPr lang="en-US" b="1" dirty="0"/>
              <a:t>T</a:t>
            </a:r>
            <a:r>
              <a:rPr lang="en-US" b="1" dirty="0" smtClean="0"/>
              <a:t>he </a:t>
            </a:r>
            <a:r>
              <a:rPr lang="en-US" b="1" dirty="0"/>
              <a:t>solution </a:t>
            </a:r>
            <a:r>
              <a:rPr lang="en-US" dirty="0"/>
              <a:t>works inside the application—it </a:t>
            </a:r>
            <a:r>
              <a:rPr lang="en-US" dirty="0" smtClean="0"/>
              <a:t>works directly </a:t>
            </a:r>
            <a:r>
              <a:rPr lang="en-US" dirty="0"/>
              <a:t>with the application binary offering security monitoring </a:t>
            </a:r>
            <a:r>
              <a:rPr lang="en-US" dirty="0" smtClean="0"/>
              <a:t>and protection </a:t>
            </a:r>
            <a:r>
              <a:rPr lang="en-US" dirty="0"/>
              <a:t>without source code or additional </a:t>
            </a:r>
            <a:r>
              <a:rPr lang="en-US" dirty="0" smtClean="0"/>
              <a:t>hardware. This </a:t>
            </a:r>
            <a:r>
              <a:rPr lang="en-US" dirty="0"/>
              <a:t>unique approach has numerous benefits. It’s easy to get </a:t>
            </a:r>
            <a:r>
              <a:rPr lang="en-US" dirty="0" smtClean="0"/>
              <a:t>Fortify Runtime </a:t>
            </a:r>
            <a:r>
              <a:rPr lang="en-US" dirty="0"/>
              <a:t>up and running; it protects every entry point; it </a:t>
            </a:r>
            <a:r>
              <a:rPr lang="en-US" dirty="0" smtClean="0"/>
              <a:t>doesn’t require </a:t>
            </a:r>
            <a:r>
              <a:rPr lang="en-US" dirty="0"/>
              <a:t>re-programming or re-learning when the application </a:t>
            </a:r>
            <a:r>
              <a:rPr lang="en-US" dirty="0" smtClean="0"/>
              <a:t>is updated </a:t>
            </a:r>
            <a:r>
              <a:rPr lang="en-US" dirty="0"/>
              <a:t>and it has access to the business logic and key </a:t>
            </a:r>
            <a:r>
              <a:rPr lang="en-US" dirty="0" smtClean="0"/>
              <a:t>program data </a:t>
            </a:r>
            <a:r>
              <a:rPr lang="en-US" dirty="0"/>
              <a:t>of the application, making it extremely accurate. In </a:t>
            </a:r>
            <a:r>
              <a:rPr lang="en-US" dirty="0" smtClean="0"/>
              <a:t>addition, it </a:t>
            </a:r>
            <a:r>
              <a:rPr lang="en-US" dirty="0"/>
              <a:t>allows a user to quickly apply company-specific rules into </a:t>
            </a:r>
            <a:r>
              <a:rPr lang="en-US" dirty="0" smtClean="0"/>
              <a:t>any application </a:t>
            </a:r>
            <a:r>
              <a:rPr lang="en-US" dirty="0"/>
              <a:t>in order to combat fraud and other logic-based </a:t>
            </a:r>
            <a:r>
              <a:rPr lang="en-US" dirty="0" smtClean="0"/>
              <a:t>threats. Operations</a:t>
            </a:r>
            <a:r>
              <a:rPr lang="en-US" dirty="0"/>
              <a:t>, information security, or developers can easily </a:t>
            </a:r>
            <a:r>
              <a:rPr lang="en-US" dirty="0" smtClean="0"/>
              <a:t>leverage the </a:t>
            </a:r>
            <a:r>
              <a:rPr lang="en-US" dirty="0"/>
              <a:t>Fortify Runtime to embed security into their </a:t>
            </a:r>
            <a:r>
              <a:rPr lang="en-US" dirty="0" smtClean="0"/>
              <a:t>applications. </a:t>
            </a:r>
          </a:p>
          <a:p>
            <a:r>
              <a:rPr lang="en-US" b="1" dirty="0" smtClean="0"/>
              <a:t>Fortify </a:t>
            </a:r>
            <a:r>
              <a:rPr lang="en-US" b="1" dirty="0"/>
              <a:t>Runtime </a:t>
            </a:r>
            <a:r>
              <a:rPr lang="en-US" dirty="0"/>
              <a:t>is a software solution for Java- and .</a:t>
            </a:r>
            <a:r>
              <a:rPr lang="en-US" dirty="0" smtClean="0"/>
              <a:t>NET-based applications </a:t>
            </a:r>
            <a:r>
              <a:rPr lang="en-US" dirty="0"/>
              <a:t>that works inside an application to actively monitor </a:t>
            </a:r>
            <a:r>
              <a:rPr lang="en-US" dirty="0" smtClean="0"/>
              <a:t>and protect </a:t>
            </a:r>
            <a:r>
              <a:rPr lang="en-US" dirty="0"/>
              <a:t>against directed attacks as well as other potential </a:t>
            </a:r>
            <a:r>
              <a:rPr lang="en-US" dirty="0" smtClean="0"/>
              <a:t>threats posed </a:t>
            </a:r>
            <a:r>
              <a:rPr lang="en-US" dirty="0"/>
              <a:t>against an application and the data behind it. The </a:t>
            </a:r>
            <a:r>
              <a:rPr lang="en-US" dirty="0" smtClean="0"/>
              <a:t>solution automatically </a:t>
            </a:r>
            <a:r>
              <a:rPr lang="en-US" dirty="0"/>
              <a:t>identifies security critical code inside the </a:t>
            </a:r>
            <a:r>
              <a:rPr lang="en-US" dirty="0" smtClean="0"/>
              <a:t>application and </a:t>
            </a:r>
            <a:r>
              <a:rPr lang="en-US" dirty="0"/>
              <a:t>actively monitors these locations. As applications are </a:t>
            </a:r>
            <a:r>
              <a:rPr lang="en-US" dirty="0" smtClean="0"/>
              <a:t>running, it </a:t>
            </a:r>
            <a:r>
              <a:rPr lang="en-US" dirty="0"/>
              <a:t>detects security events, mitigates attacks, and can log </a:t>
            </a:r>
            <a:r>
              <a:rPr lang="en-US" dirty="0" smtClean="0"/>
              <a:t>monitored events </a:t>
            </a:r>
            <a:r>
              <a:rPr lang="en-US" dirty="0"/>
              <a:t>to HP Fortify Software Security Center, HP ArcSight Logger </a:t>
            </a:r>
            <a:r>
              <a:rPr lang="en-US" dirty="0" smtClean="0"/>
              <a:t>or ESM</a:t>
            </a:r>
            <a:r>
              <a:rPr lang="en-US" dirty="0"/>
              <a:t>, and the file system</a:t>
            </a:r>
            <a:r>
              <a:rPr lang="en-US" dirty="0" smtClean="0"/>
              <a:t>.</a:t>
            </a:r>
          </a:p>
          <a:p>
            <a:r>
              <a:rPr lang="en-US" b="1" dirty="0" smtClean="0"/>
              <a:t>When </a:t>
            </a:r>
            <a:r>
              <a:rPr lang="en-US" b="1" dirty="0"/>
              <a:t>configured </a:t>
            </a:r>
            <a:r>
              <a:rPr lang="en-US" dirty="0"/>
              <a:t>for application protection, Fortify </a:t>
            </a:r>
            <a:r>
              <a:rPr lang="en-US" dirty="0" smtClean="0"/>
              <a:t>Runtime responds </a:t>
            </a:r>
            <a:r>
              <a:rPr lang="en-US" dirty="0"/>
              <a:t>to attacks in a variety of ways, including </a:t>
            </a:r>
            <a:r>
              <a:rPr lang="en-US" dirty="0" smtClean="0"/>
              <a:t>blocking the </a:t>
            </a:r>
            <a:r>
              <a:rPr lang="en-US" dirty="0"/>
              <a:t>user entirely, logging the user out, stopping the </a:t>
            </a:r>
            <a:r>
              <a:rPr lang="en-US" dirty="0" smtClean="0"/>
              <a:t>request, sanitizing </a:t>
            </a:r>
            <a:r>
              <a:rPr lang="en-US" dirty="0"/>
              <a:t>the request or alerting a key </a:t>
            </a:r>
            <a:r>
              <a:rPr lang="en-US" dirty="0" smtClean="0"/>
              <a:t>administrator—delivering a </a:t>
            </a:r>
            <a:r>
              <a:rPr lang="en-US" dirty="0"/>
              <a:t>unique approach to protecting Web applications. At any point </a:t>
            </a:r>
            <a:r>
              <a:rPr lang="en-US" dirty="0" smtClean="0"/>
              <a:t>in time</a:t>
            </a:r>
            <a:r>
              <a:rPr lang="en-US" dirty="0"/>
              <a:t>, you can see who is attacking (based on IP address, </a:t>
            </a:r>
            <a:r>
              <a:rPr lang="en-US" dirty="0" smtClean="0"/>
              <a:t>domain name</a:t>
            </a:r>
            <a:r>
              <a:rPr lang="en-US" dirty="0"/>
              <a:t>, and more), how the attack is being conducted, and </a:t>
            </a:r>
            <a:r>
              <a:rPr lang="en-US" dirty="0" smtClean="0"/>
              <a:t>what part </a:t>
            </a:r>
            <a:r>
              <a:rPr lang="en-US" dirty="0"/>
              <a:t>of the application is being attacked, down to the exact </a:t>
            </a:r>
            <a:r>
              <a:rPr lang="en-US" dirty="0" smtClean="0"/>
              <a:t>line of </a:t>
            </a:r>
            <a:r>
              <a:rPr lang="en-US" dirty="0"/>
              <a:t>code.</a:t>
            </a:r>
            <a:endParaRPr lang="en-US" b="1"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0A9E7FF-225A-48D9-91E8-FC603EB854B9}" type="slidenum">
              <a:rPr lang="en-GB" smtClean="0"/>
              <a:pPr>
                <a:defRPr/>
              </a:pPr>
              <a:t>17</a:t>
            </a:fld>
            <a:endParaRPr lang="en-GB" dirty="0"/>
          </a:p>
        </p:txBody>
      </p:sp>
    </p:spTree>
    <p:extLst>
      <p:ext uri="{BB962C8B-B14F-4D97-AF65-F5344CB8AC3E}">
        <p14:creationId xmlns:p14="http://schemas.microsoft.com/office/powerpoint/2010/main" val="311551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7D3ECBF-B7CA-448C-BCC2-44AB89A49576}" type="slidenum">
              <a:rPr lang="zh-CN" altLang="en-US">
                <a:latin typeface="Arial" panose="020B0604020202020204" pitchFamily="34" charset="0"/>
              </a:rPr>
              <a:pPr/>
              <a:t>18</a:t>
            </a:fld>
            <a:endParaRPr lang="en-US" altLang="zh-CN">
              <a:latin typeface="Arial" panose="020B0604020202020204"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首先，</a:t>
            </a:r>
            <a:r>
              <a:rPr lang="en-US" altLang="zh-CN" smtClean="0">
                <a:latin typeface="Arial" panose="020B0604020202020204" pitchFamily="34" charset="0"/>
              </a:rPr>
              <a:t>360 SERVER </a:t>
            </a:r>
            <a:r>
              <a:rPr lang="zh-CN" altLang="en-US" smtClean="0">
                <a:latin typeface="Arial" panose="020B0604020202020204" pitchFamily="34" charset="0"/>
              </a:rPr>
              <a:t>主要分为四个模块。 </a:t>
            </a:r>
            <a:r>
              <a:rPr lang="en-US" altLang="zh-CN" smtClean="0">
                <a:latin typeface="Arial" panose="020B0604020202020204" pitchFamily="34" charset="0"/>
              </a:rPr>
              <a:t>Dashbaord, projects, report, administration.</a:t>
            </a:r>
          </a:p>
          <a:p>
            <a:pPr eaLnBrk="1" hangingPunct="1"/>
            <a:r>
              <a:rPr lang="zh-CN" altLang="en-US" smtClean="0">
                <a:latin typeface="Arial" panose="020B0604020202020204" pitchFamily="34" charset="0"/>
              </a:rPr>
              <a:t>我们可以看到</a:t>
            </a:r>
            <a:r>
              <a:rPr lang="en-US" altLang="zh-CN" smtClean="0">
                <a:latin typeface="Arial" panose="020B0604020202020204" pitchFamily="34" charset="0"/>
              </a:rPr>
              <a:t>Dashbaord</a:t>
            </a:r>
            <a:r>
              <a:rPr lang="zh-CN" altLang="en-US" smtClean="0">
                <a:latin typeface="Arial" panose="020B0604020202020204" pitchFamily="34" charset="0"/>
              </a:rPr>
              <a:t>模块，顾名思义，它就像汽车上的仪表盘一样，是一个项目当前综合信息集中展现的模块。它通过多个小的子窗口，从多个方面来集中展现当前各个项目的各项信息。让管理人员对所管理的项目的状况一目了然。</a:t>
            </a:r>
          </a:p>
          <a:p>
            <a:pPr eaLnBrk="1" hangingPunct="1"/>
            <a:r>
              <a:rPr lang="zh-CN" altLang="en-US" smtClean="0">
                <a:latin typeface="Arial" panose="020B0604020202020204" pitchFamily="34" charset="0"/>
              </a:rPr>
              <a:t>这六个子模块包括：预警通知， 项目安全状态，问题趋势，问题审查状况，文档态状态以及项目各项需求状况。</a:t>
            </a:r>
          </a:p>
        </p:txBody>
      </p:sp>
    </p:spTree>
    <p:extLst>
      <p:ext uri="{BB962C8B-B14F-4D97-AF65-F5344CB8AC3E}">
        <p14:creationId xmlns:p14="http://schemas.microsoft.com/office/powerpoint/2010/main" val="265009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is there a problem, and why do you need application security?</a:t>
            </a:r>
          </a:p>
          <a:p>
            <a:endParaRPr lang="en-US" baseline="0"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Like all organizations, you’ve undoubtedly, invested a lot of time and money attempting to insulate and protect your assets.</a:t>
            </a:r>
            <a:r>
              <a:rPr lang="en-US" baseline="0" dirty="0" smtClean="0">
                <a:ea typeface="Arial" pitchFamily="-123" charset="0"/>
                <a:cs typeface="Arial" pitchFamily="-123" charset="0"/>
              </a:rPr>
              <a:t> </a:t>
            </a:r>
          </a:p>
          <a:p>
            <a:pPr>
              <a:buFont typeface="Arial" pitchFamily="34" charset="0"/>
              <a:buChar char="•"/>
            </a:pPr>
            <a:r>
              <a:rPr lang="en-US" dirty="0" smtClean="0">
                <a:ea typeface="Arial" pitchFamily="-123" charset="0"/>
                <a:cs typeface="Arial" pitchFamily="-123" charset="0"/>
              </a:rPr>
              <a:t> Your networks are protected – firewalls are in nearly every devices that connects to a network.</a:t>
            </a:r>
          </a:p>
          <a:p>
            <a:pPr>
              <a:buFont typeface="Arial" pitchFamily="34" charset="0"/>
              <a:buChar char="•"/>
            </a:pPr>
            <a:r>
              <a:rPr lang="en-US" baseline="0" dirty="0" smtClean="0">
                <a:ea typeface="Arial" pitchFamily="-123" charset="0"/>
                <a:cs typeface="Arial" pitchFamily="-123" charset="0"/>
              </a:rPr>
              <a:t> Your </a:t>
            </a:r>
            <a:r>
              <a:rPr lang="en-US" dirty="0" smtClean="0">
                <a:ea typeface="Arial" pitchFamily="-123" charset="0"/>
                <a:cs typeface="Arial" pitchFamily="-123" charset="0"/>
              </a:rPr>
              <a:t>servers are protected, thanks to advances in intrusion prevention systems.</a:t>
            </a:r>
          </a:p>
          <a:p>
            <a:pPr>
              <a:buFont typeface="Arial" pitchFamily="34" charset="0"/>
              <a:buChar char="•"/>
            </a:pPr>
            <a:r>
              <a:rPr lang="en-US" baseline="0" dirty="0" smtClean="0">
                <a:ea typeface="Arial" pitchFamily="-123" charset="0"/>
                <a:cs typeface="Arial" pitchFamily="-123" charset="0"/>
              </a:rPr>
              <a:t> B</a:t>
            </a:r>
            <a:r>
              <a:rPr lang="en-US" dirty="0" smtClean="0">
                <a:ea typeface="Arial" pitchFamily="-123" charset="0"/>
                <a:cs typeface="Arial" pitchFamily="-123" charset="0"/>
              </a:rPr>
              <a:t>ut your software applications are still largely unprotected and vulnerable.</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sz="1200" kern="1200" baseline="0" dirty="0" smtClean="0">
                <a:solidFill>
                  <a:schemeClr val="tx1"/>
                </a:solidFill>
                <a:latin typeface="HP Simplified"/>
                <a:ea typeface="+mn-ea"/>
                <a:cs typeface="HP Simplified"/>
              </a:rPr>
              <a:t>Companies believed that if you protect the perimeter (network and server), the software will be unreachable and therefore not </a:t>
            </a:r>
            <a:r>
              <a:rPr lang="en-US" sz="1200" kern="1200" baseline="0" dirty="0" err="1" smtClean="0">
                <a:solidFill>
                  <a:schemeClr val="tx1"/>
                </a:solidFill>
                <a:latin typeface="HP Simplified"/>
                <a:ea typeface="+mn-ea"/>
                <a:cs typeface="HP Simplified"/>
              </a:rPr>
              <a:t>breachable</a:t>
            </a:r>
            <a:r>
              <a:rPr lang="en-US" sz="1200" kern="1200" baseline="0" dirty="0" smtClean="0">
                <a:solidFill>
                  <a:schemeClr val="tx1"/>
                </a:solidFill>
                <a:latin typeface="HP Simplified"/>
                <a:ea typeface="+mn-ea"/>
                <a:cs typeface="HP Simplified"/>
              </a:rPr>
              <a:t>. However, that has not proven to be the case: software is</a:t>
            </a:r>
            <a:r>
              <a:rPr lang="en-US" sz="1200" kern="1200" dirty="0" smtClean="0">
                <a:solidFill>
                  <a:schemeClr val="tx1"/>
                </a:solidFill>
                <a:latin typeface="HP Simplified"/>
                <a:ea typeface="+mn-ea"/>
                <a:cs typeface="HP Simplified"/>
              </a:rPr>
              <a:t> the New Entry Point.</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Let’s take a look at how…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20</a:t>
            </a:fld>
            <a:endParaRPr lang="en-US" dirty="0"/>
          </a:p>
        </p:txBody>
      </p:sp>
    </p:spTree>
    <p:extLst>
      <p:ext uri="{BB962C8B-B14F-4D97-AF65-F5344CB8AC3E}">
        <p14:creationId xmlns:p14="http://schemas.microsoft.com/office/powerpoint/2010/main" val="3410808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zh-CN" altLang="en-US" b="1" dirty="0" smtClean="0"/>
              <a:t>天津银行</a:t>
            </a:r>
            <a:endParaRPr lang="en-GB" altLang="zh-CN" b="1" dirty="0" smtClean="0"/>
          </a:p>
          <a:p>
            <a:r>
              <a:rPr lang="zh-CN" altLang="en-US" sz="1200" b="0" i="0" u="none" strike="noStrike" kern="1200" baseline="0" dirty="0" smtClean="0">
                <a:solidFill>
                  <a:schemeClr val="tx1"/>
                </a:solidFill>
                <a:latin typeface="HP Simplified"/>
                <a:ea typeface="+mn-ea"/>
                <a:cs typeface="HP Simplified"/>
              </a:rPr>
              <a:t>天津银行成立于</a:t>
            </a:r>
            <a:r>
              <a:rPr lang="en-US" altLang="zh-CN" sz="1200" b="0" i="0" u="none" strike="noStrike" kern="1200" baseline="0" dirty="0" smtClean="0">
                <a:solidFill>
                  <a:schemeClr val="tx1"/>
                </a:solidFill>
                <a:latin typeface="HP Simplified"/>
                <a:ea typeface="+mn-ea"/>
                <a:cs typeface="HP Simplified"/>
              </a:rPr>
              <a:t>1996</a:t>
            </a:r>
            <a:r>
              <a:rPr lang="zh-CN" altLang="en-US" sz="1200" b="0" i="0" u="none" strike="noStrike" kern="1200" baseline="0" dirty="0" smtClean="0">
                <a:solidFill>
                  <a:schemeClr val="tx1"/>
                </a:solidFill>
                <a:latin typeface="HP Simplified"/>
                <a:ea typeface="+mn-ea"/>
                <a:cs typeface="HP Simplified"/>
              </a:rPr>
              <a:t>年</a:t>
            </a:r>
            <a:r>
              <a:rPr lang="en-US" altLang="zh-CN" sz="1200" b="0" i="0" u="none" strike="noStrike" kern="1200" baseline="0" dirty="0" smtClean="0">
                <a:solidFill>
                  <a:schemeClr val="tx1"/>
                </a:solidFill>
                <a:latin typeface="HP Simplified"/>
                <a:ea typeface="+mn-ea"/>
                <a:cs typeface="HP Simplified"/>
              </a:rPr>
              <a:t>11</a:t>
            </a:r>
            <a:r>
              <a:rPr lang="zh-CN" altLang="en-US" sz="1200" b="0" i="0" u="none" strike="noStrike" kern="1200" baseline="0" dirty="0" smtClean="0">
                <a:solidFill>
                  <a:schemeClr val="tx1"/>
                </a:solidFill>
                <a:latin typeface="HP Simplified"/>
                <a:ea typeface="+mn-ea"/>
                <a:cs typeface="HP Simplified"/>
              </a:rPr>
              <a:t>月，原名天津城市合作银行，时为中国首批获准组建的</a:t>
            </a:r>
            <a:r>
              <a:rPr lang="en-US" altLang="zh-CN" sz="1200" b="0" i="0" u="none" strike="noStrike" kern="1200" baseline="0" dirty="0" smtClean="0">
                <a:solidFill>
                  <a:schemeClr val="tx1"/>
                </a:solidFill>
                <a:latin typeface="HP Simplified"/>
                <a:ea typeface="+mn-ea"/>
                <a:cs typeface="HP Simplified"/>
              </a:rPr>
              <a:t>5</a:t>
            </a:r>
            <a:r>
              <a:rPr lang="zh-CN" altLang="en-US" sz="1200" b="0" i="0" u="none" strike="noStrike" kern="1200" baseline="0" dirty="0" smtClean="0">
                <a:solidFill>
                  <a:schemeClr val="tx1"/>
                </a:solidFill>
                <a:latin typeface="HP Simplified"/>
                <a:ea typeface="+mn-ea"/>
                <a:cs typeface="HP Simplified"/>
              </a:rPr>
              <a:t>家城市合作银行之一，是一家由天津市国有股份、中资法人股份、外资股份及众多个人股份共同组成的股份制商业银行，</a:t>
            </a:r>
            <a:r>
              <a:rPr lang="en-US" altLang="zh-CN" sz="1200" b="0" i="0" u="none" strike="noStrike" kern="1200" baseline="0" dirty="0" smtClean="0">
                <a:solidFill>
                  <a:schemeClr val="tx1"/>
                </a:solidFill>
                <a:latin typeface="HP Simplified"/>
                <a:ea typeface="+mn-ea"/>
                <a:cs typeface="HP Simplified"/>
              </a:rPr>
              <a:t>1998</a:t>
            </a:r>
            <a:r>
              <a:rPr lang="zh-CN" altLang="en-US" sz="1200" b="0" i="0" u="none" strike="noStrike" kern="1200" baseline="0" dirty="0" smtClean="0">
                <a:solidFill>
                  <a:schemeClr val="tx1"/>
                </a:solidFill>
                <a:latin typeface="HP Simplified"/>
                <a:ea typeface="+mn-ea"/>
                <a:cs typeface="HP Simplified"/>
              </a:rPr>
              <a:t>年</a:t>
            </a:r>
            <a:r>
              <a:rPr lang="en-US" altLang="zh-CN" sz="1200" b="0" i="0" u="none" strike="noStrike" kern="1200" baseline="0" dirty="0" smtClean="0">
                <a:solidFill>
                  <a:schemeClr val="tx1"/>
                </a:solidFill>
                <a:latin typeface="HP Simplified"/>
                <a:ea typeface="+mn-ea"/>
                <a:cs typeface="HP Simplified"/>
              </a:rPr>
              <a:t>8</a:t>
            </a:r>
            <a:r>
              <a:rPr lang="zh-CN" altLang="en-US" sz="1200" b="0" i="0" u="none" strike="noStrike" kern="1200" baseline="0" dirty="0" smtClean="0">
                <a:solidFill>
                  <a:schemeClr val="tx1"/>
                </a:solidFill>
                <a:latin typeface="HP Simplified"/>
                <a:ea typeface="+mn-ea"/>
                <a:cs typeface="HP Simplified"/>
              </a:rPr>
              <a:t>月和</a:t>
            </a:r>
            <a:r>
              <a:rPr lang="en-US" altLang="zh-CN" sz="1200" b="0" i="0" u="none" strike="noStrike" kern="1200" baseline="0" dirty="0" smtClean="0">
                <a:solidFill>
                  <a:schemeClr val="tx1"/>
                </a:solidFill>
                <a:latin typeface="HP Simplified"/>
                <a:ea typeface="+mn-ea"/>
                <a:cs typeface="HP Simplified"/>
              </a:rPr>
              <a:t>2007</a:t>
            </a:r>
            <a:r>
              <a:rPr lang="zh-CN" altLang="en-US" sz="1200" b="0" i="0" u="none" strike="noStrike" kern="1200" baseline="0" dirty="0" smtClean="0">
                <a:solidFill>
                  <a:schemeClr val="tx1"/>
                </a:solidFill>
                <a:latin typeface="HP Simplified"/>
                <a:ea typeface="+mn-ea"/>
                <a:cs typeface="HP Simplified"/>
              </a:rPr>
              <a:t>年</a:t>
            </a:r>
            <a:r>
              <a:rPr lang="en-US" altLang="zh-CN" sz="1200" b="0" i="0" u="none" strike="noStrike" kern="1200" baseline="0" dirty="0" smtClean="0">
                <a:solidFill>
                  <a:schemeClr val="tx1"/>
                </a:solidFill>
                <a:latin typeface="HP Simplified"/>
                <a:ea typeface="+mn-ea"/>
                <a:cs typeface="HP Simplified"/>
              </a:rPr>
              <a:t>4</a:t>
            </a:r>
            <a:r>
              <a:rPr lang="zh-CN" altLang="en-US" sz="1200" b="0" i="0" u="none" strike="noStrike" kern="1200" baseline="0" dirty="0" smtClean="0">
                <a:solidFill>
                  <a:schemeClr val="tx1"/>
                </a:solidFill>
                <a:latin typeface="HP Simplified"/>
                <a:ea typeface="+mn-ea"/>
                <a:cs typeface="HP Simplified"/>
              </a:rPr>
              <a:t>月，天津城市合作银行先后更名为天津市商业银行和天津银行，目前注册资本为</a:t>
            </a:r>
            <a:r>
              <a:rPr lang="en-US" altLang="zh-CN" sz="1200" b="0" i="0" u="none" strike="noStrike" kern="1200" baseline="0" dirty="0" smtClean="0">
                <a:solidFill>
                  <a:schemeClr val="tx1"/>
                </a:solidFill>
                <a:latin typeface="HP Simplified"/>
                <a:ea typeface="+mn-ea"/>
                <a:cs typeface="HP Simplified"/>
              </a:rPr>
              <a:t>15.5</a:t>
            </a:r>
            <a:r>
              <a:rPr lang="zh-CN" altLang="en-US" sz="1200" b="0" i="0" u="none" strike="noStrike" kern="1200" baseline="0" dirty="0" smtClean="0">
                <a:solidFill>
                  <a:schemeClr val="tx1"/>
                </a:solidFill>
                <a:latin typeface="HP Simplified"/>
                <a:ea typeface="+mn-ea"/>
                <a:cs typeface="HP Simplified"/>
              </a:rPr>
              <a:t>亿元人民币。已在北京、唐山、上海设有分行。 澳紐銀行（</a:t>
            </a:r>
            <a:r>
              <a:rPr lang="en-US" altLang="zh-CN" sz="1200" b="0" i="0" u="none" strike="noStrike" kern="1200" baseline="0" dirty="0" smtClean="0">
                <a:solidFill>
                  <a:schemeClr val="tx1"/>
                </a:solidFill>
                <a:latin typeface="HP Simplified"/>
                <a:ea typeface="+mn-ea"/>
                <a:cs typeface="HP Simplified"/>
              </a:rPr>
              <a:t>ANZ</a:t>
            </a:r>
            <a:r>
              <a:rPr lang="zh-CN" altLang="en-US" sz="1200" b="0" i="0" u="none" strike="noStrike" kern="1200" baseline="0" dirty="0" smtClean="0">
                <a:solidFill>
                  <a:schemeClr val="tx1"/>
                </a:solidFill>
                <a:latin typeface="HP Simplified"/>
                <a:ea typeface="+mn-ea"/>
                <a:cs typeface="HP Simplified"/>
              </a:rPr>
              <a:t>）持有</a:t>
            </a:r>
            <a:r>
              <a:rPr lang="en-US" altLang="zh-CN" sz="1200" b="0" i="0" u="none" strike="noStrike" kern="1200" baseline="0" dirty="0" smtClean="0">
                <a:solidFill>
                  <a:schemeClr val="tx1"/>
                </a:solidFill>
                <a:latin typeface="HP Simplified"/>
                <a:ea typeface="+mn-ea"/>
                <a:cs typeface="HP Simplified"/>
              </a:rPr>
              <a:t>20</a:t>
            </a:r>
            <a:r>
              <a:rPr lang="zh-CN" altLang="en-US" sz="1200" b="0" i="0" u="none" strike="noStrike" kern="1200" baseline="0" dirty="0" smtClean="0">
                <a:solidFill>
                  <a:schemeClr val="tx1"/>
                </a:solidFill>
                <a:latin typeface="HP Simplified"/>
                <a:ea typeface="+mn-ea"/>
                <a:cs typeface="HP Simplified"/>
              </a:rPr>
              <a:t>％股權。</a:t>
            </a:r>
            <a:endParaRPr lang="en-US" altLang="zh-CN" sz="1200" b="0" i="0" u="none" strike="noStrike" kern="1200" baseline="0" dirty="0" smtClean="0">
              <a:solidFill>
                <a:schemeClr val="tx1"/>
              </a:solidFill>
              <a:latin typeface="HP Simplified"/>
              <a:ea typeface="+mn-ea"/>
              <a:cs typeface="HP Simplified"/>
            </a:endParaRPr>
          </a:p>
          <a:p>
            <a:endParaRPr lang="en-US" sz="1200" b="0" i="0" u="none" strike="noStrike" kern="1200" baseline="0" dirty="0" smtClean="0">
              <a:solidFill>
                <a:schemeClr val="tx1"/>
              </a:solidFill>
              <a:latin typeface="HP Simplified"/>
              <a:ea typeface="+mn-ea"/>
              <a:cs typeface="HP Simplified"/>
            </a:endParaRPr>
          </a:p>
          <a:p>
            <a:r>
              <a:rPr lang="zh-TW" altLang="en-US" sz="1200" b="1" i="0" u="none" strike="noStrike" kern="1200" baseline="0" dirty="0" smtClean="0">
                <a:solidFill>
                  <a:schemeClr val="tx1"/>
                </a:solidFill>
                <a:latin typeface="HP Simplified"/>
                <a:ea typeface="+mn-ea"/>
                <a:cs typeface="HP Simplified"/>
              </a:rPr>
              <a:t>目标</a:t>
            </a:r>
          </a:p>
          <a:p>
            <a:r>
              <a:rPr lang="zh-CN" altLang="en-US" sz="1200" b="0" i="0" u="none" strike="noStrike" kern="1200" baseline="0" dirty="0" smtClean="0">
                <a:solidFill>
                  <a:schemeClr val="tx1"/>
                </a:solidFill>
                <a:latin typeface="HP Simplified"/>
                <a:ea typeface="+mn-ea"/>
                <a:cs typeface="HP Simplified"/>
              </a:rPr>
              <a:t>天津银行要在有限的人员投入下保证系统质量、快速交付应用服务，纯手工人工非自动化的方式已然不能适应业务的快速变化，所以亟需要采用专业的自动化测试工具，通过一组全面规则、测试机制在软件开发、测试过程中发现和管理软件的安全隐患，进而提升审核效率</a:t>
            </a:r>
            <a:endParaRPr lang="en-US" altLang="zh-CN" sz="1200" b="0" i="0" u="none" strike="noStrike" kern="1200" baseline="0" dirty="0" smtClean="0">
              <a:solidFill>
                <a:schemeClr val="tx1"/>
              </a:solidFill>
              <a:latin typeface="HP Simplified"/>
              <a:ea typeface="+mn-ea"/>
              <a:cs typeface="HP Simplified"/>
            </a:endParaRPr>
          </a:p>
          <a:p>
            <a:endParaRPr lang="en-GB" altLang="zh-CN" sz="1200" b="0" i="0" u="none" strike="noStrike" kern="1200" baseline="0" dirty="0" smtClean="0">
              <a:solidFill>
                <a:schemeClr val="tx1"/>
              </a:solidFill>
              <a:latin typeface="HP Simplified"/>
              <a:ea typeface="+mn-ea"/>
              <a:cs typeface="HP Simplified"/>
            </a:endParaRPr>
          </a:p>
          <a:p>
            <a:r>
              <a:rPr lang="zh-CN" altLang="en-US" sz="1200" b="1" i="0" u="none" strike="noStrike" kern="1200" baseline="0" dirty="0" smtClean="0">
                <a:solidFill>
                  <a:schemeClr val="tx1"/>
                </a:solidFill>
                <a:latin typeface="HP Simplified"/>
                <a:ea typeface="+mn-ea"/>
                <a:cs typeface="HP Simplified"/>
              </a:rPr>
              <a:t>方法</a:t>
            </a:r>
            <a:endParaRPr lang="en-GB" altLang="zh-CN" sz="1200" b="1" i="0" u="none" strike="noStrike" kern="1200" baseline="0" dirty="0" smtClean="0">
              <a:solidFill>
                <a:schemeClr val="tx1"/>
              </a:solidFill>
              <a:latin typeface="HP Simplified"/>
              <a:ea typeface="+mn-ea"/>
              <a:cs typeface="HP Simplified"/>
            </a:endParaRPr>
          </a:p>
          <a:p>
            <a:r>
              <a:rPr lang="en-US" altLang="zh-CN" sz="1200" b="0" i="0" u="none" strike="noStrike" kern="1200" baseline="0" dirty="0" smtClean="0">
                <a:solidFill>
                  <a:schemeClr val="tx1"/>
                </a:solidFill>
                <a:latin typeface="HP Simplified"/>
                <a:ea typeface="+mn-ea"/>
                <a:cs typeface="HP Simplified"/>
              </a:rPr>
              <a:t>HP Fortify</a:t>
            </a:r>
            <a:r>
              <a:rPr lang="zh-CN" altLang="en-US" sz="1200" b="0" i="0" u="none" strike="noStrike" kern="1200" baseline="0" dirty="0" smtClean="0">
                <a:solidFill>
                  <a:schemeClr val="tx1"/>
                </a:solidFill>
                <a:latin typeface="HP Simplified"/>
                <a:ea typeface="+mn-ea"/>
                <a:cs typeface="HP Simplified"/>
              </a:rPr>
              <a:t>在业界拥有很好的用户口碑，国内许多金融企业也广为应用这款产品进行软件安全测试。</a:t>
            </a:r>
            <a:r>
              <a:rPr lang="en-US" altLang="zh-CN" sz="1200" b="0" i="0" u="none" strike="noStrike" kern="1200" baseline="0" dirty="0" smtClean="0">
                <a:solidFill>
                  <a:schemeClr val="tx1"/>
                </a:solidFill>
                <a:latin typeface="HP Simplified"/>
                <a:ea typeface="+mn-ea"/>
                <a:cs typeface="HP Simplified"/>
              </a:rPr>
              <a:t>HP Fortify</a:t>
            </a:r>
            <a:r>
              <a:rPr lang="zh-CN" altLang="en-US" sz="1200" b="0" i="0" u="none" strike="noStrike" kern="1200" baseline="0" dirty="0" smtClean="0">
                <a:solidFill>
                  <a:schemeClr val="tx1"/>
                </a:solidFill>
                <a:latin typeface="HP Simplified"/>
                <a:ea typeface="+mn-ea"/>
                <a:cs typeface="HP Simplified"/>
              </a:rPr>
              <a:t>是一个静态的软件源代码安全测试工具，拥有最全面的安全代码规则包，支持市场上最流行、最多样化的编程语言，安全漏洞检查也最为彻底。成熟领先的产品、丰富的实施经验、专业的服务团队让天津银行锁定惠普</a:t>
            </a:r>
            <a:endParaRPr lang="en-US" altLang="zh-CN" sz="1200" b="0" i="0" u="none" strike="noStrike" kern="1200" baseline="0" dirty="0" smtClean="0">
              <a:solidFill>
                <a:schemeClr val="tx1"/>
              </a:solidFill>
              <a:latin typeface="HP Simplified"/>
              <a:ea typeface="+mn-ea"/>
              <a:cs typeface="HP Simplified"/>
            </a:endParaRPr>
          </a:p>
          <a:p>
            <a:endParaRPr lang="en-US" altLang="zh-CN" sz="1200" b="1" i="0" u="none" strike="noStrike" kern="1200" baseline="0" dirty="0" smtClean="0">
              <a:solidFill>
                <a:schemeClr val="tx1"/>
              </a:solidFill>
              <a:latin typeface="HP Simplified"/>
              <a:ea typeface="+mn-ea"/>
              <a:cs typeface="HP Simplified"/>
            </a:endParaRPr>
          </a:p>
          <a:p>
            <a:r>
              <a:rPr lang="en-US" altLang="zh-CN" sz="1200" b="1" i="0" u="none" strike="noStrike" kern="1200" baseline="0" dirty="0" smtClean="0">
                <a:solidFill>
                  <a:schemeClr val="tx1"/>
                </a:solidFill>
                <a:latin typeface="HP Simplified"/>
                <a:ea typeface="+mn-ea"/>
                <a:cs typeface="HP Simplified"/>
              </a:rPr>
              <a:t>IT </a:t>
            </a:r>
            <a:r>
              <a:rPr lang="zh-CN" altLang="en-US" sz="1200" b="1" i="0" u="none" strike="noStrike" kern="1200" baseline="0" dirty="0" smtClean="0">
                <a:solidFill>
                  <a:schemeClr val="tx1"/>
                </a:solidFill>
                <a:latin typeface="HP Simplified"/>
                <a:ea typeface="+mn-ea"/>
                <a:cs typeface="HP Simplified"/>
              </a:rPr>
              <a:t>增益</a:t>
            </a:r>
            <a:endParaRPr lang="en-US" altLang="zh-CN" sz="1200" b="1" i="0" u="none" strike="noStrike" kern="1200" baseline="0" dirty="0" smtClean="0">
              <a:solidFill>
                <a:schemeClr val="tx1"/>
              </a:solidFill>
              <a:latin typeface="HP Simplified"/>
              <a:ea typeface="+mn-ea"/>
              <a:cs typeface="HP Simplified"/>
            </a:endParaRPr>
          </a:p>
          <a:p>
            <a:r>
              <a:rPr lang="en-US" altLang="zh-CN" sz="1200" b="0" i="0" u="none" strike="noStrike" kern="1200" baseline="0" dirty="0" smtClean="0">
                <a:solidFill>
                  <a:schemeClr val="tx1"/>
                </a:solidFill>
                <a:latin typeface="HP Simplified"/>
                <a:ea typeface="+mn-ea"/>
                <a:cs typeface="HP Simplified"/>
              </a:rPr>
              <a:t>•  </a:t>
            </a:r>
            <a:r>
              <a:rPr lang="zh-CN" altLang="en-US" sz="1200" b="0" i="0" u="none" strike="noStrike" kern="1200" baseline="0" dirty="0" smtClean="0">
                <a:solidFill>
                  <a:schemeClr val="tx1"/>
                </a:solidFill>
                <a:latin typeface="HP Simplified"/>
                <a:ea typeface="+mn-ea"/>
                <a:cs typeface="HP Simplified"/>
              </a:rPr>
              <a:t>对源代码进行安全漏洞扫描时省时省力</a:t>
            </a:r>
          </a:p>
          <a:p>
            <a:r>
              <a:rPr lang="en-US" altLang="zh-CN" sz="1200" b="0" i="0" u="none" strike="noStrike" kern="1200" baseline="0" dirty="0" smtClean="0">
                <a:solidFill>
                  <a:schemeClr val="tx1"/>
                </a:solidFill>
                <a:latin typeface="HP Simplified"/>
                <a:ea typeface="+mn-ea"/>
                <a:cs typeface="HP Simplified"/>
              </a:rPr>
              <a:t>•  </a:t>
            </a:r>
            <a:r>
              <a:rPr lang="zh-CN" altLang="en-US" sz="1200" b="0" i="0" u="none" strike="noStrike" kern="1200" baseline="0" dirty="0" smtClean="0">
                <a:solidFill>
                  <a:schemeClr val="tx1"/>
                </a:solidFill>
                <a:latin typeface="HP Simplified"/>
                <a:ea typeface="+mn-ea"/>
                <a:cs typeface="HP Simplified"/>
              </a:rPr>
              <a:t>从整个代码中轻松找出安全问题，及时修正漏洞</a:t>
            </a:r>
            <a:endParaRPr lang="en-US" altLang="zh-CN" sz="1200" b="0" i="0" u="none" strike="noStrike" kern="1200" baseline="0" dirty="0" smtClean="0">
              <a:solidFill>
                <a:schemeClr val="tx1"/>
              </a:solidFill>
              <a:latin typeface="HP Simplified"/>
              <a:ea typeface="+mn-ea"/>
              <a:cs typeface="HP Simplified"/>
            </a:endParaRPr>
          </a:p>
          <a:p>
            <a:endParaRPr lang="en-US" altLang="zh-CN" sz="1200" b="0" i="0" u="none" strike="noStrike" kern="1200" baseline="0" dirty="0" smtClean="0">
              <a:solidFill>
                <a:schemeClr val="tx1"/>
              </a:solidFill>
              <a:latin typeface="HP Simplified"/>
              <a:ea typeface="+mn-ea"/>
              <a:cs typeface="HP Simplified"/>
            </a:endParaRPr>
          </a:p>
          <a:p>
            <a:r>
              <a:rPr lang="zh-CN" altLang="en-US" sz="1200" b="1" i="0" u="none" strike="noStrike" kern="1200" baseline="0" dirty="0" smtClean="0">
                <a:solidFill>
                  <a:schemeClr val="tx1"/>
                </a:solidFill>
                <a:latin typeface="HP Simplified"/>
                <a:ea typeface="+mn-ea"/>
                <a:cs typeface="HP Simplified"/>
              </a:rPr>
              <a:t>业务成效</a:t>
            </a:r>
            <a:endParaRPr lang="en-US" altLang="zh-CN" sz="1200" b="1" i="0" u="none" strike="noStrike" kern="1200" baseline="0" dirty="0" smtClean="0">
              <a:solidFill>
                <a:schemeClr val="tx1"/>
              </a:solidFill>
              <a:latin typeface="HP Simplified"/>
              <a:ea typeface="+mn-ea"/>
              <a:cs typeface="HP Simplified"/>
            </a:endParaRPr>
          </a:p>
          <a:p>
            <a:r>
              <a:rPr lang="en-US" altLang="zh-CN" sz="1200" b="0" i="0" u="none" strike="noStrike" kern="1200" baseline="0" dirty="0" smtClean="0">
                <a:solidFill>
                  <a:schemeClr val="tx1"/>
                </a:solidFill>
                <a:latin typeface="HP Simplified"/>
                <a:ea typeface="+mn-ea"/>
                <a:cs typeface="HP Simplified"/>
              </a:rPr>
              <a:t>•  </a:t>
            </a:r>
            <a:r>
              <a:rPr lang="zh-CN" altLang="en-US" sz="1200" b="0" i="0" u="none" strike="noStrike" kern="1200" baseline="0" dirty="0" smtClean="0">
                <a:solidFill>
                  <a:schemeClr val="tx1"/>
                </a:solidFill>
                <a:latin typeface="HP Simplified"/>
                <a:ea typeface="+mn-ea"/>
                <a:cs typeface="HP Simplified"/>
              </a:rPr>
              <a:t>代码审核更规范、更精确，提升代码审核效率</a:t>
            </a:r>
          </a:p>
          <a:p>
            <a:r>
              <a:rPr lang="en-US" altLang="zh-CN" sz="1200" b="0" i="0" u="none" strike="noStrike" kern="1200" baseline="0" dirty="0" smtClean="0">
                <a:solidFill>
                  <a:schemeClr val="tx1"/>
                </a:solidFill>
                <a:latin typeface="HP Simplified"/>
                <a:ea typeface="+mn-ea"/>
                <a:cs typeface="HP Simplified"/>
              </a:rPr>
              <a:t>•  </a:t>
            </a:r>
            <a:r>
              <a:rPr lang="zh-CN" altLang="en-US" sz="1200" b="0" i="0" u="none" strike="noStrike" kern="1200" baseline="0" dirty="0" smtClean="0">
                <a:solidFill>
                  <a:schemeClr val="tx1"/>
                </a:solidFill>
                <a:latin typeface="HP Simplified"/>
                <a:ea typeface="+mn-ea"/>
                <a:cs typeface="HP Simplified"/>
              </a:rPr>
              <a:t>满足上级监管要求</a:t>
            </a:r>
          </a:p>
          <a:p>
            <a:r>
              <a:rPr lang="en-US" altLang="zh-CN" sz="1200" b="0" i="0" u="none" strike="noStrike" kern="1200" baseline="0" dirty="0" smtClean="0">
                <a:solidFill>
                  <a:schemeClr val="tx1"/>
                </a:solidFill>
                <a:latin typeface="HP Simplified"/>
                <a:ea typeface="+mn-ea"/>
                <a:cs typeface="HP Simplified"/>
              </a:rPr>
              <a:t>•  </a:t>
            </a:r>
            <a:r>
              <a:rPr lang="zh-CN" altLang="en-US" sz="1200" b="0" i="0" u="none" strike="noStrike" kern="1200" baseline="0" dirty="0" smtClean="0">
                <a:solidFill>
                  <a:schemeClr val="tx1"/>
                </a:solidFill>
                <a:latin typeface="HP Simplified"/>
                <a:ea typeface="+mn-ea"/>
                <a:cs typeface="HP Simplified"/>
              </a:rPr>
              <a:t>确保软件质量，降低企业风险</a:t>
            </a:r>
            <a:endParaRPr lang="en-US" altLang="zh-CN" sz="1200" b="0" i="0" u="none" strike="noStrike" kern="1200" baseline="0" dirty="0" smtClean="0">
              <a:solidFill>
                <a:schemeClr val="tx1"/>
              </a:solidFill>
              <a:latin typeface="HP Simplified"/>
              <a:ea typeface="+mn-ea"/>
              <a:cs typeface="HP Simplified"/>
            </a:endParaRPr>
          </a:p>
          <a:p>
            <a:endParaRPr lang="en-US" altLang="zh-CN" sz="1200" b="0" i="0" u="none" strike="noStrike" kern="1200" baseline="0" dirty="0" smtClean="0">
              <a:solidFill>
                <a:schemeClr val="tx1"/>
              </a:solidFill>
              <a:latin typeface="HP Simplified"/>
              <a:ea typeface="+mn-ea"/>
              <a:cs typeface="HP Simplified"/>
            </a:endParaRPr>
          </a:p>
          <a:p>
            <a:endParaRPr lang="en-US" altLang="zh-CN" sz="1200" b="0" i="0" u="none" strike="noStrike" kern="1200" baseline="0" dirty="0" smtClean="0">
              <a:solidFill>
                <a:schemeClr val="tx1"/>
              </a:solidFill>
              <a:latin typeface="HP Simplified"/>
              <a:ea typeface="+mn-ea"/>
              <a:cs typeface="HP Simplified"/>
            </a:endParaRPr>
          </a:p>
          <a:p>
            <a:r>
              <a:rPr lang="zh-CN" altLang="en-US" sz="1200" b="1" i="0" u="none" strike="noStrike" kern="1200" baseline="0" dirty="0" smtClean="0">
                <a:solidFill>
                  <a:schemeClr val="tx1"/>
                </a:solidFill>
                <a:latin typeface="HP Simplified"/>
                <a:ea typeface="+mn-ea"/>
                <a:cs typeface="HP Simplified"/>
              </a:rPr>
              <a:t>客户解决方案概览</a:t>
            </a:r>
          </a:p>
          <a:p>
            <a:r>
              <a:rPr lang="ko-KR" altLang="en-US" sz="1200" b="1" i="0" u="none" strike="noStrike" kern="1200" baseline="0" dirty="0" err="1" smtClean="0">
                <a:solidFill>
                  <a:schemeClr val="tx1"/>
                </a:solidFill>
                <a:latin typeface="HP Simplified"/>
                <a:ea typeface="+mn-ea"/>
                <a:cs typeface="HP Simplified"/>
              </a:rPr>
              <a:t>软件产品</a:t>
            </a:r>
            <a:endParaRPr lang="en-US" altLang="ko-KR" sz="1200" b="1" i="0" u="none" strike="noStrike" kern="1200" baseline="0" dirty="0" smtClean="0">
              <a:solidFill>
                <a:schemeClr val="tx1"/>
              </a:solidFill>
              <a:latin typeface="HP Simplified"/>
              <a:ea typeface="+mn-ea"/>
              <a:cs typeface="HP Simplified"/>
            </a:endParaRPr>
          </a:p>
          <a:p>
            <a:r>
              <a:rPr lang="en-US" altLang="zh-CN" sz="1200" b="0" i="0" u="none" strike="noStrike" kern="1200" baseline="0" dirty="0" smtClean="0">
                <a:solidFill>
                  <a:schemeClr val="tx1"/>
                </a:solidFill>
                <a:latin typeface="HP Simplified"/>
                <a:ea typeface="+mn-ea"/>
                <a:cs typeface="HP Simplified"/>
              </a:rPr>
              <a:t>• </a:t>
            </a:r>
            <a:r>
              <a:rPr lang="en-US" sz="1200" b="0" i="0" u="none" strike="noStrike" kern="1200" baseline="0" dirty="0" smtClean="0">
                <a:solidFill>
                  <a:schemeClr val="tx1"/>
                </a:solidFill>
                <a:latin typeface="HP Simplified"/>
                <a:ea typeface="+mn-ea"/>
                <a:cs typeface="HP Simplified"/>
              </a:rPr>
              <a:t>HP Fortify</a:t>
            </a:r>
          </a:p>
          <a:p>
            <a:endParaRPr lang="en-US" altLang="zh-CN" sz="1200" b="0" i="0" u="none" strike="noStrike" kern="1200" baseline="0" dirty="0" smtClean="0">
              <a:solidFill>
                <a:schemeClr val="tx1"/>
              </a:solidFill>
              <a:latin typeface="HP Simplified"/>
              <a:ea typeface="+mn-ea"/>
              <a:cs typeface="HP Simplified"/>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3757804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25</a:t>
            </a:fld>
            <a:endParaRPr lang="en-US" dirty="0"/>
          </a:p>
        </p:txBody>
      </p:sp>
    </p:spTree>
    <p:extLst>
      <p:ext uri="{BB962C8B-B14F-4D97-AF65-F5344CB8AC3E}">
        <p14:creationId xmlns:p14="http://schemas.microsoft.com/office/powerpoint/2010/main" val="418024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is there a problem, and why do you need application security?</a:t>
            </a:r>
          </a:p>
          <a:p>
            <a:endParaRPr lang="en-US" baseline="0"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Like all organizations, you’ve undoubtedly, invested a lot of time and money attempting to insulate and protect your assets.</a:t>
            </a:r>
            <a:r>
              <a:rPr lang="en-US" baseline="0" dirty="0" smtClean="0">
                <a:ea typeface="Arial" pitchFamily="-123" charset="0"/>
                <a:cs typeface="Arial" pitchFamily="-123" charset="0"/>
              </a:rPr>
              <a:t> </a:t>
            </a:r>
          </a:p>
          <a:p>
            <a:pPr>
              <a:buFont typeface="Arial" pitchFamily="34" charset="0"/>
              <a:buChar char="•"/>
            </a:pPr>
            <a:r>
              <a:rPr lang="en-US" dirty="0" smtClean="0">
                <a:ea typeface="Arial" pitchFamily="-123" charset="0"/>
                <a:cs typeface="Arial" pitchFamily="-123" charset="0"/>
              </a:rPr>
              <a:t> Your networks are protected – firewalls are in nearly every devices that connects to a network.</a:t>
            </a:r>
          </a:p>
          <a:p>
            <a:pPr>
              <a:buFont typeface="Arial" pitchFamily="34" charset="0"/>
              <a:buChar char="•"/>
            </a:pPr>
            <a:r>
              <a:rPr lang="en-US" baseline="0" dirty="0" smtClean="0">
                <a:ea typeface="Arial" pitchFamily="-123" charset="0"/>
                <a:cs typeface="Arial" pitchFamily="-123" charset="0"/>
              </a:rPr>
              <a:t> Your </a:t>
            </a:r>
            <a:r>
              <a:rPr lang="en-US" dirty="0" smtClean="0">
                <a:ea typeface="Arial" pitchFamily="-123" charset="0"/>
                <a:cs typeface="Arial" pitchFamily="-123" charset="0"/>
              </a:rPr>
              <a:t>servers are protected, thanks to advances in intrusion prevention systems.</a:t>
            </a:r>
          </a:p>
          <a:p>
            <a:pPr>
              <a:buFont typeface="Arial" pitchFamily="34" charset="0"/>
              <a:buChar char="•"/>
            </a:pPr>
            <a:r>
              <a:rPr lang="en-US" baseline="0" dirty="0" smtClean="0">
                <a:ea typeface="Arial" pitchFamily="-123" charset="0"/>
                <a:cs typeface="Arial" pitchFamily="-123" charset="0"/>
              </a:rPr>
              <a:t> B</a:t>
            </a:r>
            <a:r>
              <a:rPr lang="en-US" dirty="0" smtClean="0">
                <a:ea typeface="Arial" pitchFamily="-123" charset="0"/>
                <a:cs typeface="Arial" pitchFamily="-123" charset="0"/>
              </a:rPr>
              <a:t>ut your software applications are still largely unprotected and vulnerable.</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sz="1200" kern="1200" baseline="0" dirty="0" smtClean="0">
                <a:solidFill>
                  <a:schemeClr val="tx1"/>
                </a:solidFill>
                <a:latin typeface="HP Simplified"/>
                <a:ea typeface="+mn-ea"/>
                <a:cs typeface="HP Simplified"/>
              </a:rPr>
              <a:t>Companies believed that if you protect the perimeter (network and server), the software will be unreachable and therefore not </a:t>
            </a:r>
            <a:r>
              <a:rPr lang="en-US" sz="1200" kern="1200" baseline="0" dirty="0" err="1" smtClean="0">
                <a:solidFill>
                  <a:schemeClr val="tx1"/>
                </a:solidFill>
                <a:latin typeface="HP Simplified"/>
                <a:ea typeface="+mn-ea"/>
                <a:cs typeface="HP Simplified"/>
              </a:rPr>
              <a:t>breachable</a:t>
            </a:r>
            <a:r>
              <a:rPr lang="en-US" sz="1200" kern="1200" baseline="0" dirty="0" smtClean="0">
                <a:solidFill>
                  <a:schemeClr val="tx1"/>
                </a:solidFill>
                <a:latin typeface="HP Simplified"/>
                <a:ea typeface="+mn-ea"/>
                <a:cs typeface="HP Simplified"/>
              </a:rPr>
              <a:t>. However, that has not proven to be the case: software is</a:t>
            </a:r>
            <a:r>
              <a:rPr lang="en-US" sz="1200" kern="1200" dirty="0" smtClean="0">
                <a:solidFill>
                  <a:schemeClr val="tx1"/>
                </a:solidFill>
                <a:latin typeface="HP Simplified"/>
                <a:ea typeface="+mn-ea"/>
                <a:cs typeface="HP Simplified"/>
              </a:rPr>
              <a:t> the New Entry Point.</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Let’s take a look at how…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a:t>
            </a:fld>
            <a:endParaRPr lang="en-US" dirty="0"/>
          </a:p>
        </p:txBody>
      </p:sp>
    </p:spTree>
    <p:extLst>
      <p:ext uri="{BB962C8B-B14F-4D97-AF65-F5344CB8AC3E}">
        <p14:creationId xmlns:p14="http://schemas.microsoft.com/office/powerpoint/2010/main" val="147773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ea typeface="ＭＳ Ｐゴシック" pitchFamily="-123" charset="-128"/>
                <a:cs typeface="ＭＳ Ｐゴシック" pitchFamily="-123" charset="-128"/>
              </a:rPr>
              <a:t>Fortify Update -  Needham January 2010BofD October 22, 2008 - CEO Update</a:t>
            </a:r>
          </a:p>
        </p:txBody>
      </p:sp>
      <p:sp>
        <p:nvSpPr>
          <p:cNvPr id="430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CE94E9-B444-4B11-95ED-4093ECA4E717}" type="slidenum">
              <a:rPr lang="en-US">
                <a:ea typeface="ＭＳ Ｐゴシック" pitchFamily="-123" charset="-128"/>
                <a:cs typeface="ＭＳ Ｐゴシック" pitchFamily="-123" charset="-128"/>
              </a:rPr>
              <a:pPr fontAlgn="base">
                <a:spcBef>
                  <a:spcPct val="0"/>
                </a:spcBef>
                <a:spcAft>
                  <a:spcPct val="0"/>
                </a:spcAft>
              </a:pPr>
              <a:t>4</a:t>
            </a:fld>
            <a:endParaRPr lang="en-US">
              <a:ea typeface="ＭＳ Ｐゴシック" pitchFamily="-123" charset="-128"/>
              <a:cs typeface="ＭＳ Ｐゴシック" pitchFamily="-123" charset="-128"/>
            </a:endParaRPr>
          </a:p>
        </p:txBody>
      </p:sp>
      <p:sp>
        <p:nvSpPr>
          <p:cNvPr id="43011" name="Rectangle 2"/>
          <p:cNvSpPr txBox="1">
            <a:spLocks noGrp="1" noChangeArrowheads="1"/>
          </p:cNvSpPr>
          <p:nvPr/>
        </p:nvSpPr>
        <p:spPr bwMode="auto">
          <a:xfrm>
            <a:off x="0" y="0"/>
            <a:ext cx="2971645" cy="456574"/>
          </a:xfrm>
          <a:prstGeom prst="rect">
            <a:avLst/>
          </a:prstGeom>
          <a:noFill/>
          <a:ln w="9525">
            <a:noFill/>
            <a:miter lim="800000"/>
            <a:headEnd/>
            <a:tailEnd/>
          </a:ln>
        </p:spPr>
        <p:txBody>
          <a:bodyPr lIns="91188" tIns="45594" rIns="91188" bIns="45594">
            <a:prstTxWarp prst="textNoShape">
              <a:avLst/>
            </a:prstTxWarp>
          </a:bodyPr>
          <a:lstStyle/>
          <a:p>
            <a:r>
              <a:rPr lang="en-US" sz="1300" dirty="0">
                <a:solidFill>
                  <a:srgbClr val="000000"/>
                </a:solidFill>
              </a:rPr>
              <a:t>Fortify Update - November 2009 - </a:t>
            </a:r>
            <a:r>
              <a:rPr lang="en-US" sz="1300" dirty="0" err="1">
                <a:solidFill>
                  <a:srgbClr val="000000"/>
                </a:solidFill>
              </a:rPr>
              <a:t>CIOSEBofD</a:t>
            </a:r>
            <a:r>
              <a:rPr lang="en-US" sz="1300" dirty="0">
                <a:solidFill>
                  <a:srgbClr val="000000"/>
                </a:solidFill>
              </a:rPr>
              <a:t> October 22, 2008 - CEO Update</a:t>
            </a:r>
          </a:p>
        </p:txBody>
      </p:sp>
      <p:sp>
        <p:nvSpPr>
          <p:cNvPr id="43012" name="Rectangle 6"/>
          <p:cNvSpPr txBox="1">
            <a:spLocks noGrp="1" noChangeArrowheads="1"/>
          </p:cNvSpPr>
          <p:nvPr/>
        </p:nvSpPr>
        <p:spPr bwMode="auto">
          <a:xfrm>
            <a:off x="0"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r>
              <a:rPr lang="en-US" sz="1300" dirty="0">
                <a:solidFill>
                  <a:srgbClr val="000000"/>
                </a:solidFill>
              </a:rPr>
              <a:t>Fortify Proprietary &amp; </a:t>
            </a:r>
            <a:r>
              <a:rPr lang="en-US" sz="1300" dirty="0" err="1">
                <a:solidFill>
                  <a:srgbClr val="000000"/>
                </a:solidFill>
              </a:rPr>
              <a:t>ConfidentialFortify</a:t>
            </a:r>
            <a:r>
              <a:rPr lang="en-US" sz="1300" dirty="0">
                <a:solidFill>
                  <a:srgbClr val="000000"/>
                </a:solidFill>
              </a:rPr>
              <a:t> Proprietary and Confidential</a:t>
            </a:r>
          </a:p>
        </p:txBody>
      </p:sp>
      <p:sp>
        <p:nvSpPr>
          <p:cNvPr id="43013" name="Rectangle 7"/>
          <p:cNvSpPr txBox="1">
            <a:spLocks noGrp="1" noChangeArrowheads="1"/>
          </p:cNvSpPr>
          <p:nvPr/>
        </p:nvSpPr>
        <p:spPr bwMode="auto">
          <a:xfrm>
            <a:off x="3884808"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pPr algn="r"/>
            <a:fld id="{D4879E3F-684E-4313-9B15-A4CD99CD315D}" type="slidenum">
              <a:rPr lang="en-US" sz="1300">
                <a:solidFill>
                  <a:srgbClr val="000000"/>
                </a:solidFill>
              </a:rPr>
              <a:pPr algn="r"/>
              <a:t>4</a:t>
            </a:fld>
            <a:endParaRPr lang="en-US" sz="1300" dirty="0">
              <a:solidFill>
                <a:srgbClr val="000000"/>
              </a:solidFill>
            </a:endParaRPr>
          </a:p>
        </p:txBody>
      </p:sp>
      <p:sp>
        <p:nvSpPr>
          <p:cNvPr id="43014" name="Slide Image Placeholder 1"/>
          <p:cNvSpPr>
            <a:spLocks noGrp="1" noRot="1" noChangeAspect="1" noTextEdit="1"/>
          </p:cNvSpPr>
          <p:nvPr>
            <p:ph type="sldImg"/>
          </p:nvPr>
        </p:nvSpPr>
        <p:spPr bwMode="auto">
          <a:noFill/>
          <a:ln>
            <a:solidFill>
              <a:srgbClr val="000000"/>
            </a:solidFill>
            <a:miter lim="800000"/>
            <a:headEnd/>
            <a:tailEnd/>
          </a:ln>
        </p:spPr>
      </p:sp>
      <p:sp>
        <p:nvSpPr>
          <p:cNvPr id="430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900" dirty="0" smtClean="0">
                <a:latin typeface="+mj-lt"/>
              </a:rPr>
              <a:t>A</a:t>
            </a:r>
            <a:r>
              <a:rPr lang="en-US" sz="900" baseline="0" dirty="0" smtClean="0">
                <a:latin typeface="+mj-lt"/>
              </a:rPr>
              <a:t> SQL Injection vulnerability is an easy to find, easy to fix bug in code.  This should never have happened….</a:t>
            </a:r>
            <a:endParaRPr lang="en-US" sz="900" dirty="0" smtClean="0">
              <a:latin typeface="+mj-lt"/>
            </a:endParaRPr>
          </a:p>
        </p:txBody>
      </p:sp>
      <p:sp>
        <p:nvSpPr>
          <p:cNvPr id="43016" name="Header Placeholder 3"/>
          <p:cNvSpPr txBox="1">
            <a:spLocks noGrp="1"/>
          </p:cNvSpPr>
          <p:nvPr/>
        </p:nvSpPr>
        <p:spPr bwMode="auto">
          <a:xfrm>
            <a:off x="0" y="0"/>
            <a:ext cx="2971645" cy="456574"/>
          </a:xfrm>
          <a:prstGeom prst="rect">
            <a:avLst/>
          </a:prstGeom>
          <a:noFill/>
          <a:ln w="9525">
            <a:noFill/>
            <a:miter lim="800000"/>
            <a:headEnd/>
            <a:tailEnd/>
          </a:ln>
        </p:spPr>
        <p:txBody>
          <a:bodyPr lIns="91188" tIns="45594" rIns="91188" bIns="45594">
            <a:prstTxWarp prst="textNoShape">
              <a:avLst/>
            </a:prstTxWarp>
          </a:bodyPr>
          <a:lstStyle/>
          <a:p>
            <a:r>
              <a:rPr lang="en-US" sz="1300" dirty="0" err="1">
                <a:solidFill>
                  <a:srgbClr val="000000"/>
                </a:solidFill>
              </a:rPr>
              <a:t>BofD</a:t>
            </a:r>
            <a:r>
              <a:rPr lang="en-US" sz="1300" dirty="0">
                <a:solidFill>
                  <a:srgbClr val="000000"/>
                </a:solidFill>
              </a:rPr>
              <a:t> October 22, 2008 - CEO Update</a:t>
            </a:r>
          </a:p>
        </p:txBody>
      </p:sp>
      <p:sp>
        <p:nvSpPr>
          <p:cNvPr id="43017" name="Footer Placeholder 4"/>
          <p:cNvSpPr txBox="1">
            <a:spLocks noGrp="1"/>
          </p:cNvSpPr>
          <p:nvPr/>
        </p:nvSpPr>
        <p:spPr bwMode="auto">
          <a:xfrm>
            <a:off x="0"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r>
              <a:rPr lang="en-US" sz="1300" dirty="0">
                <a:solidFill>
                  <a:srgbClr val="000000"/>
                </a:solidFill>
              </a:rPr>
              <a:t>Fortify Proprietary and Confidential</a:t>
            </a:r>
          </a:p>
        </p:txBody>
      </p:sp>
      <p:sp>
        <p:nvSpPr>
          <p:cNvPr id="43018" name="Slide Number Placeholder 5"/>
          <p:cNvSpPr txBox="1">
            <a:spLocks noGrp="1"/>
          </p:cNvSpPr>
          <p:nvPr/>
        </p:nvSpPr>
        <p:spPr bwMode="auto">
          <a:xfrm>
            <a:off x="3884808"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pPr algn="r"/>
            <a:fld id="{70063B78-1E7F-47D2-9A0E-E430B1630A84}" type="slidenum">
              <a:rPr lang="en-US" sz="1300">
                <a:solidFill>
                  <a:srgbClr val="000000"/>
                </a:solidFill>
              </a:rPr>
              <a:pPr algn="r"/>
              <a:t>4</a:t>
            </a:fld>
            <a:endParaRPr lang="en-US" sz="1300" dirty="0">
              <a:solidFill>
                <a:srgbClr val="000000"/>
              </a:solidFill>
            </a:endParaRPr>
          </a:p>
        </p:txBody>
      </p:sp>
    </p:spTree>
    <p:extLst>
      <p:ext uri="{BB962C8B-B14F-4D97-AF65-F5344CB8AC3E}">
        <p14:creationId xmlns:p14="http://schemas.microsoft.com/office/powerpoint/2010/main" val="3365261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xfrm>
            <a:off x="381000" y="685800"/>
            <a:ext cx="6096000" cy="3429000"/>
          </a:xfrm>
          <a:solidFill>
            <a:srgbClr val="FFFFFF"/>
          </a:solidFill>
          <a:ln>
            <a:solidFill>
              <a:srgbClr val="000000"/>
            </a:solidFill>
            <a:miter lim="800000"/>
            <a:headEnd/>
            <a:tailEnd/>
          </a:ln>
        </p:spPr>
      </p:sp>
      <p:sp>
        <p:nvSpPr>
          <p:cNvPr id="36866" name="Notes Placeholder 2"/>
          <p:cNvSpPr>
            <a:spLocks noGrp="1"/>
          </p:cNvSpPr>
          <p:nvPr>
            <p:ph type="body" idx="1"/>
          </p:nvPr>
        </p:nvSpPr>
        <p:spPr bwMode="auto">
          <a:noFill/>
          <a:ln>
            <a:solidFill>
              <a:srgbClr val="000000"/>
            </a:solidFill>
            <a:miter lim="800000"/>
            <a:headEnd/>
            <a:tailEnd/>
          </a:ln>
        </p:spPr>
        <p:txBody>
          <a:bodyPr/>
          <a:lstStyle/>
          <a:p>
            <a:r>
              <a:rPr lang="en-US" sz="900" dirty="0">
                <a:latin typeface="Arial" charset="0"/>
                <a:ea typeface="ＭＳ Ｐゴシック"/>
                <a:cs typeface="ＭＳ Ｐゴシック"/>
              </a:rPr>
              <a:t>In today’s information-centric world, Hackers are after data and business logic, which they can manipulate and control. You’re talking about stealing your Intellectual Property, your Customer Data (credit card, SSN, address, etc.), Business Processes and Trade Secrets. </a:t>
            </a:r>
          </a:p>
          <a:p>
            <a:endParaRPr lang="en-US" dirty="0" smtClean="0">
              <a:latin typeface="Arial" charset="0"/>
              <a:ea typeface="ＭＳ Ｐゴシック"/>
              <a:cs typeface="ＭＳ Ｐゴシック"/>
            </a:endParaRPr>
          </a:p>
          <a:p>
            <a:r>
              <a:rPr lang="en-US" dirty="0" smtClean="0">
                <a:latin typeface="Arial" charset="0"/>
                <a:ea typeface="ＭＳ Ｐゴシック"/>
                <a:cs typeface="ＭＳ Ｐゴシック"/>
              </a:rPr>
              <a:t>With software, protecting one point in the system is not sufficient. The whole pathway to the data must be secure. If there is any vulnerability along that path, then the entire system is vulnerable.  Hackers are ingenious in discovering new pathways. Years ago, they started at the network and hardware levels, but we have been successful in handling the problem (grayed out area), now they are going right to the app layer.</a:t>
            </a:r>
          </a:p>
          <a:p>
            <a:endParaRPr lang="en-US" dirty="0" smtClean="0">
              <a:latin typeface="Arial" charset="0"/>
              <a:ea typeface="ＭＳ Ｐゴシック"/>
              <a:cs typeface="ＭＳ Ｐゴシック"/>
            </a:endParaRPr>
          </a:p>
          <a:p>
            <a:r>
              <a:rPr lang="en-US" dirty="0" smtClean="0">
                <a:latin typeface="Arial" charset="0"/>
                <a:ea typeface="ＭＳ Ｐゴシック"/>
                <a:cs typeface="ＭＳ Ｐゴシック"/>
              </a:rPr>
              <a:t>This can be useful in explaining things like why encryption is not going to help you with app sec.</a:t>
            </a:r>
          </a:p>
        </p:txBody>
      </p:sp>
      <p:sp>
        <p:nvSpPr>
          <p:cNvPr id="36868" name="Footer Placeholder 4"/>
          <p:cNvSpPr txBox="1">
            <a:spLocks noGrp="1"/>
          </p:cNvSpPr>
          <p:nvPr/>
        </p:nvSpPr>
        <p:spPr bwMode="auto">
          <a:xfrm>
            <a:off x="2" y="8685256"/>
            <a:ext cx="2972421" cy="457200"/>
          </a:xfrm>
          <a:prstGeom prst="rect">
            <a:avLst/>
          </a:prstGeom>
          <a:noFill/>
          <a:ln w="9525">
            <a:noFill/>
            <a:miter lim="800000"/>
            <a:headEnd/>
            <a:tailEnd/>
          </a:ln>
        </p:spPr>
        <p:txBody>
          <a:bodyPr lIns="90927" tIns="45464" rIns="90927" bIns="45464" anchor="b"/>
          <a:lstStyle/>
          <a:p>
            <a:r>
              <a:rPr lang="en-US" sz="1200" dirty="0">
                <a:latin typeface="Calibri" pitchFamily="34" charset="0"/>
              </a:rPr>
              <a:t> </a:t>
            </a:r>
          </a:p>
        </p:txBody>
      </p:sp>
      <p:sp>
        <p:nvSpPr>
          <p:cNvPr id="36869" name="Slide Number Placeholder 5"/>
          <p:cNvSpPr txBox="1">
            <a:spLocks noGrp="1"/>
          </p:cNvSpPr>
          <p:nvPr/>
        </p:nvSpPr>
        <p:spPr bwMode="auto">
          <a:xfrm>
            <a:off x="3885580" y="8685256"/>
            <a:ext cx="2970869" cy="457200"/>
          </a:xfrm>
          <a:prstGeom prst="rect">
            <a:avLst/>
          </a:prstGeom>
          <a:noFill/>
          <a:ln w="9525">
            <a:noFill/>
            <a:miter lim="800000"/>
            <a:headEnd/>
            <a:tailEnd/>
          </a:ln>
        </p:spPr>
        <p:txBody>
          <a:bodyPr lIns="90927" tIns="45464" rIns="90927" bIns="45464" anchor="b"/>
          <a:lstStyle/>
          <a:p>
            <a:pPr algn="r"/>
            <a:fld id="{455107D3-2700-48DA-A81F-C03254316DEE}" type="slidenum">
              <a:rPr lang="en-US" sz="1200">
                <a:latin typeface="Calibri" pitchFamily="34" charset="0"/>
              </a:rPr>
              <a:pPr algn="r"/>
              <a:t>5</a:t>
            </a:fld>
            <a:endParaRPr lang="en-US" sz="1200" dirty="0">
              <a:latin typeface="Calibri" pitchFamily="34" charset="0"/>
            </a:endParaRPr>
          </a:p>
        </p:txBody>
      </p:sp>
    </p:spTree>
    <p:extLst>
      <p:ext uri="{BB962C8B-B14F-4D97-AF65-F5344CB8AC3E}">
        <p14:creationId xmlns:p14="http://schemas.microsoft.com/office/powerpoint/2010/main" val="369669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an industry we have become much more effective at protection at the network and operating systems level.  But as we see in the data, that now 84% of breaches take advantage of vulnerabilities in the applications.  </a:t>
            </a:r>
          </a:p>
          <a:p>
            <a:endParaRPr lang="en-US" baseline="0" dirty="0" smtClean="0"/>
          </a:p>
          <a:p>
            <a:r>
              <a:rPr lang="en-US" baseline="0" dirty="0" smtClean="0"/>
              <a:t>This tells us that our adversaries are innovating.  When you combine this with the increased leverage of attack tools like Zeus, or the favorite of Anonymous, Low Orbit Ion Canon or LOIC.  Something different is going on and we need to pay attention to these changes if we are going to improve our success rate.</a:t>
            </a:r>
          </a:p>
          <a:p>
            <a:endParaRPr lang="en-US" baseline="0" dirty="0" smtClean="0"/>
          </a:p>
          <a:p>
            <a:r>
              <a:rPr lang="en-US" baseline="0" dirty="0" smtClean="0"/>
              <a:t>Let’s face it folks,  at this point in time the adversaries are clearly winning.</a:t>
            </a: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428090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ea typeface="ＭＳ Ｐゴシック" pitchFamily="-123" charset="-128"/>
                <a:cs typeface="ＭＳ Ｐゴシック" pitchFamily="-123" charset="-128"/>
              </a:rPr>
              <a:t>Fortify Update -  Needham January 2010BofD October 22, 2008 - CEO Update</a:t>
            </a:r>
          </a:p>
        </p:txBody>
      </p:sp>
      <p:sp>
        <p:nvSpPr>
          <p:cNvPr id="430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CE94E9-B444-4B11-95ED-4093ECA4E717}" type="slidenum">
              <a:rPr lang="en-US">
                <a:ea typeface="ＭＳ Ｐゴシック" pitchFamily="-123" charset="-128"/>
                <a:cs typeface="ＭＳ Ｐゴシック" pitchFamily="-123" charset="-128"/>
              </a:rPr>
              <a:pPr fontAlgn="base">
                <a:spcBef>
                  <a:spcPct val="0"/>
                </a:spcBef>
                <a:spcAft>
                  <a:spcPct val="0"/>
                </a:spcAft>
              </a:pPr>
              <a:t>7</a:t>
            </a:fld>
            <a:endParaRPr lang="en-US">
              <a:ea typeface="ＭＳ Ｐゴシック" pitchFamily="-123" charset="-128"/>
              <a:cs typeface="ＭＳ Ｐゴシック" pitchFamily="-123" charset="-128"/>
            </a:endParaRPr>
          </a:p>
        </p:txBody>
      </p:sp>
      <p:sp>
        <p:nvSpPr>
          <p:cNvPr id="43011" name="Rectangle 2"/>
          <p:cNvSpPr txBox="1">
            <a:spLocks noGrp="1" noChangeArrowheads="1"/>
          </p:cNvSpPr>
          <p:nvPr/>
        </p:nvSpPr>
        <p:spPr bwMode="auto">
          <a:xfrm>
            <a:off x="0" y="0"/>
            <a:ext cx="2971645" cy="456574"/>
          </a:xfrm>
          <a:prstGeom prst="rect">
            <a:avLst/>
          </a:prstGeom>
          <a:noFill/>
          <a:ln w="9525">
            <a:noFill/>
            <a:miter lim="800000"/>
            <a:headEnd/>
            <a:tailEnd/>
          </a:ln>
        </p:spPr>
        <p:txBody>
          <a:bodyPr lIns="91188" tIns="45594" rIns="91188" bIns="45594">
            <a:prstTxWarp prst="textNoShape">
              <a:avLst/>
            </a:prstTxWarp>
          </a:bodyPr>
          <a:lstStyle/>
          <a:p>
            <a:r>
              <a:rPr lang="en-US" sz="1300" dirty="0">
                <a:solidFill>
                  <a:srgbClr val="000000"/>
                </a:solidFill>
              </a:rPr>
              <a:t>Fortify Update - November 2009 - </a:t>
            </a:r>
            <a:r>
              <a:rPr lang="en-US" sz="1300" dirty="0" err="1">
                <a:solidFill>
                  <a:srgbClr val="000000"/>
                </a:solidFill>
              </a:rPr>
              <a:t>CIOSEBofD</a:t>
            </a:r>
            <a:r>
              <a:rPr lang="en-US" sz="1300" dirty="0">
                <a:solidFill>
                  <a:srgbClr val="000000"/>
                </a:solidFill>
              </a:rPr>
              <a:t> October 22, 2008 - CEO Update</a:t>
            </a:r>
          </a:p>
        </p:txBody>
      </p:sp>
      <p:sp>
        <p:nvSpPr>
          <p:cNvPr id="43012" name="Rectangle 6"/>
          <p:cNvSpPr txBox="1">
            <a:spLocks noGrp="1" noChangeArrowheads="1"/>
          </p:cNvSpPr>
          <p:nvPr/>
        </p:nvSpPr>
        <p:spPr bwMode="auto">
          <a:xfrm>
            <a:off x="0"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r>
              <a:rPr lang="en-US" sz="1300" dirty="0">
                <a:solidFill>
                  <a:srgbClr val="000000"/>
                </a:solidFill>
              </a:rPr>
              <a:t>Fortify Proprietary &amp; </a:t>
            </a:r>
            <a:r>
              <a:rPr lang="en-US" sz="1300" dirty="0" err="1">
                <a:solidFill>
                  <a:srgbClr val="000000"/>
                </a:solidFill>
              </a:rPr>
              <a:t>ConfidentialFortify</a:t>
            </a:r>
            <a:r>
              <a:rPr lang="en-US" sz="1300" dirty="0">
                <a:solidFill>
                  <a:srgbClr val="000000"/>
                </a:solidFill>
              </a:rPr>
              <a:t> Proprietary and Confidential</a:t>
            </a:r>
          </a:p>
        </p:txBody>
      </p:sp>
      <p:sp>
        <p:nvSpPr>
          <p:cNvPr id="43013" name="Rectangle 7"/>
          <p:cNvSpPr txBox="1">
            <a:spLocks noGrp="1" noChangeArrowheads="1"/>
          </p:cNvSpPr>
          <p:nvPr/>
        </p:nvSpPr>
        <p:spPr bwMode="auto">
          <a:xfrm>
            <a:off x="3884808"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pPr algn="r"/>
            <a:fld id="{D4879E3F-684E-4313-9B15-A4CD99CD315D}" type="slidenum">
              <a:rPr lang="en-US" sz="1300">
                <a:solidFill>
                  <a:srgbClr val="000000"/>
                </a:solidFill>
              </a:rPr>
              <a:pPr algn="r"/>
              <a:t>7</a:t>
            </a:fld>
            <a:endParaRPr lang="en-US" sz="1300" dirty="0">
              <a:solidFill>
                <a:srgbClr val="000000"/>
              </a:solidFill>
            </a:endParaRPr>
          </a:p>
        </p:txBody>
      </p:sp>
      <p:sp>
        <p:nvSpPr>
          <p:cNvPr id="43014" name="Slide Image Placeholder 1"/>
          <p:cNvSpPr>
            <a:spLocks noGrp="1" noRot="1" noChangeAspect="1" noTextEdit="1"/>
          </p:cNvSpPr>
          <p:nvPr>
            <p:ph type="sldImg"/>
          </p:nvPr>
        </p:nvSpPr>
        <p:spPr bwMode="auto">
          <a:noFill/>
          <a:ln>
            <a:solidFill>
              <a:srgbClr val="000000"/>
            </a:solidFill>
            <a:miter lim="800000"/>
            <a:headEnd/>
            <a:tailEnd/>
          </a:ln>
        </p:spPr>
      </p:sp>
      <p:sp>
        <p:nvSpPr>
          <p:cNvPr id="430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900" dirty="0" smtClean="0">
                <a:latin typeface="+mj-lt"/>
              </a:rPr>
              <a:t>A</a:t>
            </a:r>
            <a:r>
              <a:rPr lang="en-US" sz="900" baseline="0" dirty="0" smtClean="0">
                <a:latin typeface="+mj-lt"/>
              </a:rPr>
              <a:t> SQL Injection vulnerability is an easy to find, easy to fix bug in code.  This should never have happened….</a:t>
            </a:r>
            <a:endParaRPr lang="en-US" sz="900" dirty="0" smtClean="0">
              <a:latin typeface="+mj-lt"/>
            </a:endParaRPr>
          </a:p>
        </p:txBody>
      </p:sp>
      <p:sp>
        <p:nvSpPr>
          <p:cNvPr id="43016" name="Header Placeholder 3"/>
          <p:cNvSpPr txBox="1">
            <a:spLocks noGrp="1"/>
          </p:cNvSpPr>
          <p:nvPr/>
        </p:nvSpPr>
        <p:spPr bwMode="auto">
          <a:xfrm>
            <a:off x="0" y="0"/>
            <a:ext cx="2971645" cy="456574"/>
          </a:xfrm>
          <a:prstGeom prst="rect">
            <a:avLst/>
          </a:prstGeom>
          <a:noFill/>
          <a:ln w="9525">
            <a:noFill/>
            <a:miter lim="800000"/>
            <a:headEnd/>
            <a:tailEnd/>
          </a:ln>
        </p:spPr>
        <p:txBody>
          <a:bodyPr lIns="91188" tIns="45594" rIns="91188" bIns="45594">
            <a:prstTxWarp prst="textNoShape">
              <a:avLst/>
            </a:prstTxWarp>
          </a:bodyPr>
          <a:lstStyle/>
          <a:p>
            <a:r>
              <a:rPr lang="en-US" sz="1300" dirty="0" err="1">
                <a:solidFill>
                  <a:srgbClr val="000000"/>
                </a:solidFill>
              </a:rPr>
              <a:t>BofD</a:t>
            </a:r>
            <a:r>
              <a:rPr lang="en-US" sz="1300" dirty="0">
                <a:solidFill>
                  <a:srgbClr val="000000"/>
                </a:solidFill>
              </a:rPr>
              <a:t> October 22, 2008 - CEO Update</a:t>
            </a:r>
          </a:p>
        </p:txBody>
      </p:sp>
      <p:sp>
        <p:nvSpPr>
          <p:cNvPr id="43017" name="Footer Placeholder 4"/>
          <p:cNvSpPr txBox="1">
            <a:spLocks noGrp="1"/>
          </p:cNvSpPr>
          <p:nvPr/>
        </p:nvSpPr>
        <p:spPr bwMode="auto">
          <a:xfrm>
            <a:off x="0"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r>
              <a:rPr lang="en-US" sz="1300" dirty="0">
                <a:solidFill>
                  <a:srgbClr val="000000"/>
                </a:solidFill>
              </a:rPr>
              <a:t>Fortify Proprietary and Confidential</a:t>
            </a:r>
          </a:p>
        </p:txBody>
      </p:sp>
      <p:sp>
        <p:nvSpPr>
          <p:cNvPr id="43018" name="Slide Number Placeholder 5"/>
          <p:cNvSpPr txBox="1">
            <a:spLocks noGrp="1"/>
          </p:cNvSpPr>
          <p:nvPr/>
        </p:nvSpPr>
        <p:spPr bwMode="auto">
          <a:xfrm>
            <a:off x="3884808" y="8685863"/>
            <a:ext cx="2971645" cy="456574"/>
          </a:xfrm>
          <a:prstGeom prst="rect">
            <a:avLst/>
          </a:prstGeom>
          <a:noFill/>
          <a:ln w="9525">
            <a:noFill/>
            <a:miter lim="800000"/>
            <a:headEnd/>
            <a:tailEnd/>
          </a:ln>
        </p:spPr>
        <p:txBody>
          <a:bodyPr lIns="91188" tIns="45594" rIns="91188" bIns="45594" anchor="b">
            <a:prstTxWarp prst="textNoShape">
              <a:avLst/>
            </a:prstTxWarp>
          </a:bodyPr>
          <a:lstStyle/>
          <a:p>
            <a:pPr algn="r"/>
            <a:fld id="{70063B78-1E7F-47D2-9A0E-E430B1630A84}" type="slidenum">
              <a:rPr lang="en-US" sz="1300">
                <a:solidFill>
                  <a:srgbClr val="000000"/>
                </a:solidFill>
              </a:rPr>
              <a:pPr algn="r"/>
              <a:t>7</a:t>
            </a:fld>
            <a:endParaRPr lang="en-US" sz="1300" dirty="0">
              <a:solidFill>
                <a:srgbClr val="000000"/>
              </a:solidFill>
            </a:endParaRPr>
          </a:p>
        </p:txBody>
      </p:sp>
    </p:spTree>
    <p:extLst>
      <p:ext uri="{BB962C8B-B14F-4D97-AF65-F5344CB8AC3E}">
        <p14:creationId xmlns:p14="http://schemas.microsoft.com/office/powerpoint/2010/main" val="273970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bwMode="auto">
          <a:xfrm>
            <a:off x="384175" y="6873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Rectangle 3"/>
          <p:cNvSpPr>
            <a:spLocks noGrp="1" noChangeArrowheads="1"/>
          </p:cNvSpPr>
          <p:nvPr>
            <p:ph type="body" idx="1"/>
          </p:nvPr>
        </p:nvSpPr>
        <p:spPr>
          <a:xfrm>
            <a:off x="912813" y="4341813"/>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lstStyle/>
          <a:p>
            <a:pPr eaLnBrk="1" hangingPunct="1"/>
            <a:r>
              <a:rPr lang="en-US" altLang="zh-CN" smtClean="0">
                <a:ea typeface="宋体" panose="02010600030101010101" pitchFamily="2" charset="-122"/>
              </a:rPr>
              <a:t>LISTEN:  I do not have budget for this year, the economy is bad, and more cuts are coming. It doesn't make sense to take time to meet</a:t>
            </a: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CLARIFY: 	What projects do you have budget for right now? </a:t>
            </a:r>
          </a:p>
          <a:p>
            <a:pPr eaLnBrk="1" hangingPunct="1"/>
            <a:r>
              <a:rPr lang="en-US" altLang="zh-CN" smtClean="0">
                <a:ea typeface="宋体" panose="02010600030101010101" pitchFamily="2" charset="-122"/>
              </a:rPr>
              <a:t>	As budget cuts increase, are more people getting laid off as well?</a:t>
            </a: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RESPOND: 	Protecting confidential information from leaving the organization is especially crucial during bad times. The risk of people leaving the organization with your confidential information is especially high.  For many of our customers, once they see the risk and potential liability, budget typically follows.  We can help you justify budget for this solution by proactively identifying threats to your data before it becomes a major liability and costs you lots of money.  </a:t>
            </a: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CLOSE: 	So, was that helpful?  Do you have any additional concerns?</a:t>
            </a:r>
          </a:p>
          <a:p>
            <a:pPr eaLnBrk="1" hangingPunct="1"/>
            <a:endParaRPr lang="en-US" altLang="zh-CN" smtClean="0">
              <a:ea typeface="宋体" panose="02010600030101010101" pitchFamily="2" charset="-122"/>
            </a:endParaRPr>
          </a:p>
          <a:p>
            <a:pPr eaLnBrk="1" hangingPunct="1"/>
            <a:endParaRPr lang="en-US" altLang="zh-CN" i="1" smtClean="0">
              <a:ea typeface="宋体" panose="02010600030101010101" pitchFamily="2" charset="-122"/>
            </a:endParaRPr>
          </a:p>
        </p:txBody>
      </p:sp>
    </p:spTree>
    <p:extLst>
      <p:ext uri="{BB962C8B-B14F-4D97-AF65-F5344CB8AC3E}">
        <p14:creationId xmlns:p14="http://schemas.microsoft.com/office/powerpoint/2010/main" val="103933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is there a problem, and why do you need application security?</a:t>
            </a:r>
          </a:p>
          <a:p>
            <a:endParaRPr lang="en-US" baseline="0"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Like all organizations, you’ve undoubtedly, invested a lot of time and money attempting to insulate and protect your assets.</a:t>
            </a:r>
            <a:r>
              <a:rPr lang="en-US" baseline="0" dirty="0" smtClean="0">
                <a:ea typeface="Arial" pitchFamily="-123" charset="0"/>
                <a:cs typeface="Arial" pitchFamily="-123" charset="0"/>
              </a:rPr>
              <a:t> </a:t>
            </a:r>
          </a:p>
          <a:p>
            <a:pPr>
              <a:buFont typeface="Arial" pitchFamily="34" charset="0"/>
              <a:buChar char="•"/>
            </a:pPr>
            <a:r>
              <a:rPr lang="en-US" dirty="0" smtClean="0">
                <a:ea typeface="Arial" pitchFamily="-123" charset="0"/>
                <a:cs typeface="Arial" pitchFamily="-123" charset="0"/>
              </a:rPr>
              <a:t> Your networks are protected – firewalls are in nearly every devices that connects to a network.</a:t>
            </a:r>
          </a:p>
          <a:p>
            <a:pPr>
              <a:buFont typeface="Arial" pitchFamily="34" charset="0"/>
              <a:buChar char="•"/>
            </a:pPr>
            <a:r>
              <a:rPr lang="en-US" baseline="0" dirty="0" smtClean="0">
                <a:ea typeface="Arial" pitchFamily="-123" charset="0"/>
                <a:cs typeface="Arial" pitchFamily="-123" charset="0"/>
              </a:rPr>
              <a:t> Your </a:t>
            </a:r>
            <a:r>
              <a:rPr lang="en-US" dirty="0" smtClean="0">
                <a:ea typeface="Arial" pitchFamily="-123" charset="0"/>
                <a:cs typeface="Arial" pitchFamily="-123" charset="0"/>
              </a:rPr>
              <a:t>servers are protected, thanks to advances in intrusion prevention systems.</a:t>
            </a:r>
          </a:p>
          <a:p>
            <a:pPr>
              <a:buFont typeface="Arial" pitchFamily="34" charset="0"/>
              <a:buChar char="•"/>
            </a:pPr>
            <a:r>
              <a:rPr lang="en-US" baseline="0" dirty="0" smtClean="0">
                <a:ea typeface="Arial" pitchFamily="-123" charset="0"/>
                <a:cs typeface="Arial" pitchFamily="-123" charset="0"/>
              </a:rPr>
              <a:t> B</a:t>
            </a:r>
            <a:r>
              <a:rPr lang="en-US" dirty="0" smtClean="0">
                <a:ea typeface="Arial" pitchFamily="-123" charset="0"/>
                <a:cs typeface="Arial" pitchFamily="-123" charset="0"/>
              </a:rPr>
              <a:t>ut your software applications are still largely unprotected and vulnerable.</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sz="1200" kern="1200" baseline="0" dirty="0" smtClean="0">
                <a:solidFill>
                  <a:schemeClr val="tx1"/>
                </a:solidFill>
                <a:latin typeface="HP Simplified"/>
                <a:ea typeface="+mn-ea"/>
                <a:cs typeface="HP Simplified"/>
              </a:rPr>
              <a:t>Companies believed that if you protect the perimeter (network and server), the software will be unreachable and therefore not </a:t>
            </a:r>
            <a:r>
              <a:rPr lang="en-US" sz="1200" kern="1200" baseline="0" dirty="0" err="1" smtClean="0">
                <a:solidFill>
                  <a:schemeClr val="tx1"/>
                </a:solidFill>
                <a:latin typeface="HP Simplified"/>
                <a:ea typeface="+mn-ea"/>
                <a:cs typeface="HP Simplified"/>
              </a:rPr>
              <a:t>breachable</a:t>
            </a:r>
            <a:r>
              <a:rPr lang="en-US" sz="1200" kern="1200" baseline="0" dirty="0" smtClean="0">
                <a:solidFill>
                  <a:schemeClr val="tx1"/>
                </a:solidFill>
                <a:latin typeface="HP Simplified"/>
                <a:ea typeface="+mn-ea"/>
                <a:cs typeface="HP Simplified"/>
              </a:rPr>
              <a:t>. However, that has not proven to be the case: software is</a:t>
            </a:r>
            <a:r>
              <a:rPr lang="en-US" sz="1200" kern="1200" dirty="0" smtClean="0">
                <a:solidFill>
                  <a:schemeClr val="tx1"/>
                </a:solidFill>
                <a:latin typeface="HP Simplified"/>
                <a:ea typeface="+mn-ea"/>
                <a:cs typeface="HP Simplified"/>
              </a:rPr>
              <a:t> the New Entry Point.</a:t>
            </a:r>
          </a:p>
          <a:p>
            <a:pPr>
              <a:buFont typeface="Arial" pitchFamily="34" charset="0"/>
              <a:buNone/>
            </a:pPr>
            <a:endParaRPr lang="en-US" dirty="0" smtClean="0">
              <a:ea typeface="Arial" pitchFamily="-123" charset="0"/>
              <a:cs typeface="Arial" pitchFamily="-123" charset="0"/>
            </a:endParaRPr>
          </a:p>
          <a:p>
            <a:pPr>
              <a:buFont typeface="Arial" pitchFamily="34" charset="0"/>
              <a:buNone/>
            </a:pPr>
            <a:r>
              <a:rPr lang="en-US" dirty="0" smtClean="0">
                <a:ea typeface="Arial" pitchFamily="-123" charset="0"/>
                <a:cs typeface="Arial" pitchFamily="-123" charset="0"/>
              </a:rPr>
              <a:t>Let’s take a look at how…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15 October 2015</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9</a:t>
            </a:fld>
            <a:endParaRPr lang="en-US" dirty="0"/>
          </a:p>
        </p:txBody>
      </p:sp>
    </p:spTree>
    <p:extLst>
      <p:ext uri="{BB962C8B-B14F-4D97-AF65-F5344CB8AC3E}">
        <p14:creationId xmlns:p14="http://schemas.microsoft.com/office/powerpoint/2010/main" val="131085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latin typeface="Arial" pitchFamily="-123" charset="0"/>
            </a:endParaRPr>
          </a:p>
          <a:p>
            <a:pPr>
              <a:spcBef>
                <a:spcPct val="0"/>
              </a:spcBef>
            </a:pPr>
            <a:endParaRPr lang="en-US" dirty="0" smtClean="0">
              <a:latin typeface="+mn-lt"/>
            </a:endParaRPr>
          </a:p>
          <a:p>
            <a:pPr>
              <a:spcBef>
                <a:spcPct val="0"/>
              </a:spcBef>
            </a:pPr>
            <a:endParaRPr lang="en-US" dirty="0" smtClean="0">
              <a:latin typeface="+mn-lt"/>
            </a:endParaRPr>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4084E5-6FA7-4854-A022-BDA408B87707}" type="slidenum">
              <a:rPr lang="en-US">
                <a:ea typeface="ＭＳ Ｐゴシック" pitchFamily="-123" charset="-128"/>
                <a:cs typeface="ＭＳ Ｐゴシック" pitchFamily="-123" charset="-128"/>
              </a:rPr>
              <a:pPr fontAlgn="base">
                <a:spcBef>
                  <a:spcPct val="0"/>
                </a:spcBef>
                <a:spcAft>
                  <a:spcPct val="0"/>
                </a:spcAft>
              </a:pPr>
              <a:t>10</a:t>
            </a:fld>
            <a:endParaRPr lang="en-US">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3747476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e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White 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922696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226" name="think-cell Slide" r:id="rId8" imgW="360" imgH="360" progId="">
                  <p:embed/>
                </p:oleObj>
              </mc:Choice>
              <mc:Fallback>
                <p:oleObj name="think-cell Slide" r:id="rId8" imgW="360" imgH="360" progId="">
                  <p:embed/>
                  <p:pic>
                    <p:nvPicPr>
                      <p:cNvPr id="0"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1"/>
          <p:cNvSpPr>
            <a:spLocks noGrp="1"/>
          </p:cNvSpPr>
          <p:nvPr>
            <p:ph type="ctrTitle" hasCustomPrompt="1"/>
            <p:custDataLst>
              <p:tags r:id="rId3"/>
            </p:custDataLst>
          </p:nvPr>
        </p:nvSpPr>
        <p:spPr bwMode="black">
          <a:xfrm>
            <a:off x="329184" y="2036820"/>
            <a:ext cx="6858000" cy="1206484"/>
          </a:xfrm>
        </p:spPr>
        <p:txBody>
          <a:bodyPr anchor="b"/>
          <a:lstStyle>
            <a:lvl1pPr>
              <a:lnSpc>
                <a:spcPct val="90000"/>
              </a:lnSpc>
              <a:defRPr sz="4600" spc="-100">
                <a:solidFill>
                  <a:sysClr val="windowText" lastClr="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custDataLst>
              <p:tags r:id="rId4"/>
            </p:custDataLst>
          </p:nvPr>
        </p:nvSpPr>
        <p:spPr bwMode="black">
          <a:xfrm>
            <a:off x="329184" y="3251684"/>
            <a:ext cx="6858000" cy="914400"/>
          </a:xfrm>
        </p:spPr>
        <p:txBody>
          <a:bodyPr/>
          <a:lstStyle>
            <a:lvl1pPr marL="0" indent="0" algn="l">
              <a:buNone/>
              <a:defRPr>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Box 5"/>
          <p:cNvSpPr txBox="1"/>
          <p:nvPr userDrawn="1">
            <p:custDataLst>
              <p:tags r:id="rId5"/>
            </p:custDataLst>
          </p:nvPr>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2015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4023360" y="4855464"/>
            <a:ext cx="1097280" cy="150876"/>
          </a:xfrm>
          <a:prstGeom prst="rect">
            <a:avLst/>
          </a:prstGeom>
        </p:spPr>
        <p:txBody>
          <a:bodyPr/>
          <a:lstStyle>
            <a:lvl1pPr>
              <a:defRPr>
                <a:latin typeface="Arial"/>
                <a:cs typeface="Arial"/>
              </a:defRPr>
            </a:lvl1pPr>
          </a:lstStyle>
          <a:p>
            <a:fld id="{49E81A5D-47CB-4239-B753-0649545C4C04}" type="datetime1">
              <a:rPr lang="en-US" smtClean="0"/>
              <a:pPr/>
              <a:t>10/15/2015</a:t>
            </a:fld>
            <a:endParaRPr lang="en-US" dirty="0"/>
          </a:p>
        </p:txBody>
      </p:sp>
      <p:sp>
        <p:nvSpPr>
          <p:cNvPr id="9" name="Slide Number Placeholder 8"/>
          <p:cNvSpPr>
            <a:spLocks noGrp="1"/>
          </p:cNvSpPr>
          <p:nvPr>
            <p:ph type="sldNum" sz="quarter" idx="16"/>
          </p:nvPr>
        </p:nvSpPr>
        <p:spPr>
          <a:xfrm>
            <a:off x="365760" y="4855464"/>
            <a:ext cx="320040" cy="150876"/>
          </a:xfrm>
          <a:prstGeom prst="rect">
            <a:avLst/>
          </a:prstGeom>
        </p:spPr>
        <p:txBody>
          <a:bodyPr/>
          <a:lstStyle>
            <a:lvl1pPr>
              <a:defRPr>
                <a:latin typeface="Arial"/>
                <a:cs typeface="Arial"/>
              </a:defRPr>
            </a:lvl1pPr>
          </a:lstStyle>
          <a:p>
            <a:fld id="{39FE57C1-99E3-4342-90AE-63D315326D4A}" type="slidenum">
              <a:rPr lang="en-US" smtClean="0"/>
              <a:pPr/>
              <a:t>‹#›</a:t>
            </a:fld>
            <a:endParaRPr lang="en-US" dirty="0"/>
          </a:p>
        </p:txBody>
      </p:sp>
      <p:sp>
        <p:nvSpPr>
          <p:cNvPr id="10" name="Footer Placeholder 9"/>
          <p:cNvSpPr>
            <a:spLocks noGrp="1"/>
          </p:cNvSpPr>
          <p:nvPr>
            <p:ph type="ftr" sz="quarter" idx="17"/>
          </p:nvPr>
        </p:nvSpPr>
        <p:spPr>
          <a:xfrm>
            <a:off x="694944" y="4855464"/>
            <a:ext cx="3291840" cy="150876"/>
          </a:xfrm>
          <a:prstGeom prst="rect">
            <a:avLst/>
          </a:prstGeom>
        </p:spPr>
        <p:txBody>
          <a:bodyPr/>
          <a:lstStyle>
            <a:lvl1pPr>
              <a:defRPr>
                <a:latin typeface="Arial"/>
                <a:cs typeface="Arial"/>
              </a:defRPr>
            </a:lvl1pPr>
          </a:lstStyle>
          <a:p>
            <a:r>
              <a:rPr lang="en-US" dirty="0" smtClean="0"/>
              <a:t>Enterprise Security – HP Confidential</a:t>
            </a:r>
            <a:endParaRPr lang="en-US" dirty="0"/>
          </a:p>
        </p:txBody>
      </p:sp>
      <p:sp>
        <p:nvSpPr>
          <p:cNvPr id="7" name="Text Placeholder 12"/>
          <p:cNvSpPr>
            <a:spLocks noGrp="1"/>
          </p:cNvSpPr>
          <p:nvPr>
            <p:ph type="body" sz="quarter" idx="14" hasCustomPrompt="1"/>
          </p:nvPr>
        </p:nvSpPr>
        <p:spPr>
          <a:xfrm>
            <a:off x="358775" y="759965"/>
            <a:ext cx="8370380" cy="294965"/>
          </a:xfrm>
          <a:prstGeom prst="rect">
            <a:avLst/>
          </a:prstGeom>
        </p:spPr>
        <p:txBody>
          <a:bodyPr>
            <a:noAutofit/>
          </a:bodyPr>
          <a:lstStyle>
            <a:lvl1pPr marL="0" indent="0">
              <a:lnSpc>
                <a:spcPct val="100000"/>
              </a:lnSpc>
              <a:buNone/>
              <a:defRPr lang="en-US" sz="2000" kern="1200" dirty="0" smtClean="0">
                <a:solidFill>
                  <a:schemeClr val="tx2"/>
                </a:solidFill>
                <a:latin typeface="Arial"/>
                <a:ea typeface="+mn-ea"/>
                <a:cs typeface="Arial"/>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smtClean="0"/>
              <a:t>Subtitle placeholder here</a:t>
            </a:r>
          </a:p>
        </p:txBody>
      </p:sp>
      <p:sp>
        <p:nvSpPr>
          <p:cNvPr id="11"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rgbClr val="000000"/>
                </a:solidFill>
                <a:latin typeface="Arial"/>
                <a:cs typeface="Arial"/>
              </a:defRPr>
            </a:lvl1pPr>
          </a:lstStyle>
          <a:p>
            <a:r>
              <a:rPr lang="en-US" dirty="0" smtClean="0"/>
              <a:t>Single line title</a:t>
            </a:r>
            <a:endParaRPr lang="en-US" dirty="0"/>
          </a:p>
        </p:txBody>
      </p:sp>
    </p:spTree>
    <p:extLst>
      <p:ext uri="{BB962C8B-B14F-4D97-AF65-F5344CB8AC3E}">
        <p14:creationId xmlns:p14="http://schemas.microsoft.com/office/powerpoint/2010/main" val="1655631000"/>
      </p:ext>
    </p:extLst>
  </p:cSld>
  <p:clrMapOvr>
    <a:masterClrMapping/>
  </p:clrMapOvr>
  <p:transition>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ansition Slide No Photo">
    <p:bg>
      <p:bgPr>
        <a:solidFill>
          <a:schemeClr val="bg1"/>
        </a:solidFill>
        <a:effectLst/>
      </p:bgPr>
    </p:bg>
    <p:spTree>
      <p:nvGrpSpPr>
        <p:cNvPr id="1" name=""/>
        <p:cNvGrpSpPr/>
        <p:nvPr/>
      </p:nvGrpSpPr>
      <p:grpSpPr>
        <a:xfrm>
          <a:off x="0" y="0"/>
          <a:ext cx="0" cy="0"/>
          <a:chOff x="0" y="0"/>
          <a:chExt cx="0" cy="0"/>
        </a:xfrm>
      </p:grpSpPr>
      <p:sp>
        <p:nvSpPr>
          <p:cNvPr id="6" name="Freeform 5"/>
          <p:cNvSpPr/>
          <p:nvPr userDrawn="1"/>
        </p:nvSpPr>
        <p:spPr>
          <a:xfrm>
            <a:off x="0" y="0"/>
            <a:ext cx="5854700" cy="5143500"/>
          </a:xfrm>
          <a:custGeom>
            <a:avLst/>
            <a:gdLst>
              <a:gd name="connsiteX0" fmla="*/ 0 w 5683170"/>
              <a:gd name="connsiteY0" fmla="*/ 0 h 6858000"/>
              <a:gd name="connsiteX1" fmla="*/ 5683170 w 5683170"/>
              <a:gd name="connsiteY1" fmla="*/ 0 h 6858000"/>
              <a:gd name="connsiteX2" fmla="*/ 5683170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166886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070294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093570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103095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093316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100651 w 5683170"/>
              <a:gd name="connsiteY2" fmla="*/ 6858000 h 6858000"/>
              <a:gd name="connsiteX3" fmla="*/ 0 w 5683170"/>
              <a:gd name="connsiteY3" fmla="*/ 6858000 h 6858000"/>
              <a:gd name="connsiteX4" fmla="*/ 0 w 5683170"/>
              <a:gd name="connsiteY4" fmla="*/ 0 h 6858000"/>
              <a:gd name="connsiteX0" fmla="*/ 0 w 5683170"/>
              <a:gd name="connsiteY0" fmla="*/ 0 h 6858000"/>
              <a:gd name="connsiteX1" fmla="*/ 5683170 w 5683170"/>
              <a:gd name="connsiteY1" fmla="*/ 0 h 6858000"/>
              <a:gd name="connsiteX2" fmla="*/ 4490723 w 5683170"/>
              <a:gd name="connsiteY2" fmla="*/ 6858000 h 6858000"/>
              <a:gd name="connsiteX3" fmla="*/ 0 w 5683170"/>
              <a:gd name="connsiteY3" fmla="*/ 6858000 h 6858000"/>
              <a:gd name="connsiteX4" fmla="*/ 0 w 568317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170" h="6858000">
                <a:moveTo>
                  <a:pt x="0" y="0"/>
                </a:moveTo>
                <a:lnTo>
                  <a:pt x="5683170" y="0"/>
                </a:lnTo>
                <a:lnTo>
                  <a:pt x="4490723" y="6858000"/>
                </a:lnTo>
                <a:lnTo>
                  <a:pt x="0" y="6858000"/>
                </a:lnTo>
                <a:lnTo>
                  <a:pt x="0" y="0"/>
                </a:lnTo>
                <a:close/>
              </a:path>
            </a:pathLst>
          </a:custGeom>
          <a:gradFill flip="none" rotWithShape="1">
            <a:gsLst>
              <a:gs pos="100000">
                <a:srgbClr val="666666"/>
              </a:gs>
              <a:gs pos="0">
                <a:schemeClr val="tx1"/>
              </a:gs>
            </a:gsLst>
            <a:lin ang="78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pic>
        <p:nvPicPr>
          <p:cNvPr id="8" name="Picture 7"/>
          <p:cNvPicPr>
            <a:picLocks noChangeAspect="1"/>
          </p:cNvPicPr>
          <p:nvPr userDrawn="1"/>
        </p:nvPicPr>
        <p:blipFill rotWithShape="1">
          <a:blip r:embed="rId2"/>
          <a:srcRect t="25225"/>
          <a:stretch/>
        </p:blipFill>
        <p:spPr>
          <a:xfrm>
            <a:off x="5387760" y="-1"/>
            <a:ext cx="619385" cy="1955511"/>
          </a:xfrm>
          <a:prstGeom prst="rect">
            <a:avLst/>
          </a:prstGeom>
        </p:spPr>
      </p:pic>
      <p:pic>
        <p:nvPicPr>
          <p:cNvPr id="11" name="Picture 10"/>
          <p:cNvPicPr>
            <a:picLocks noChangeAspect="1"/>
          </p:cNvPicPr>
          <p:nvPr userDrawn="1"/>
        </p:nvPicPr>
        <p:blipFill rotWithShape="1">
          <a:blip r:embed="rId2"/>
          <a:srcRect b="40937"/>
          <a:stretch/>
        </p:blipFill>
        <p:spPr>
          <a:xfrm>
            <a:off x="4338045" y="3247208"/>
            <a:ext cx="760404" cy="1896292"/>
          </a:xfrm>
          <a:prstGeom prst="rect">
            <a:avLst/>
          </a:prstGeom>
        </p:spPr>
      </p:pic>
      <p:sp>
        <p:nvSpPr>
          <p:cNvPr id="12" name="Title 19"/>
          <p:cNvSpPr>
            <a:spLocks noGrp="1"/>
          </p:cNvSpPr>
          <p:nvPr>
            <p:ph type="title" hasCustomPrompt="1"/>
          </p:nvPr>
        </p:nvSpPr>
        <p:spPr bwMode="black">
          <a:xfrm>
            <a:off x="340302" y="369308"/>
            <a:ext cx="5056632" cy="1150734"/>
          </a:xfrm>
          <a:prstGeom prst="rect">
            <a:avLst/>
          </a:prstGeom>
        </p:spPr>
        <p:txBody>
          <a:bodyPr vert="horz" lIns="91440" tIns="45720" rIns="91440" bIns="45720" rtlCol="0" anchor="b" anchorCtr="0">
            <a:noAutofit/>
          </a:bodyPr>
          <a:lstStyle>
            <a:lvl1pPr algn="l" defTabSz="914400" rtl="0" eaLnBrk="1" latinLnBrk="0" hangingPunct="1">
              <a:lnSpc>
                <a:spcPts val="3300"/>
              </a:lnSpc>
              <a:spcBef>
                <a:spcPct val="0"/>
              </a:spcBef>
              <a:buNone/>
              <a:defRPr lang="en-US" sz="2800" b="0" i="0" kern="1200" cap="none" baseline="0" dirty="0">
                <a:solidFill>
                  <a:srgbClr val="B0CB52"/>
                </a:solidFill>
                <a:latin typeface="Arial"/>
                <a:ea typeface="+mj-ea"/>
                <a:cs typeface="Arial"/>
              </a:defRPr>
            </a:lvl1pPr>
          </a:lstStyle>
          <a:p>
            <a:r>
              <a:rPr lang="en-US" dirty="0" smtClean="0"/>
              <a:t>Transition title</a:t>
            </a:r>
            <a:endParaRPr lang="en-US" dirty="0"/>
          </a:p>
        </p:txBody>
      </p:sp>
    </p:spTree>
    <p:extLst>
      <p:ext uri="{BB962C8B-B14F-4D97-AF65-F5344CB8AC3E}">
        <p14:creationId xmlns:p14="http://schemas.microsoft.com/office/powerpoint/2010/main" val="3456441039"/>
      </p:ext>
    </p:extLst>
  </p:cSld>
  <p:clrMapOvr>
    <a:masterClrMapping/>
  </p:clrMapOvr>
  <p:transition>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Line, Subtitle and Content">
    <p:spTree>
      <p:nvGrpSpPr>
        <p:cNvPr id="1" name=""/>
        <p:cNvGrpSpPr/>
        <p:nvPr/>
      </p:nvGrpSpPr>
      <p:grpSpPr>
        <a:xfrm>
          <a:off x="0" y="0"/>
          <a:ext cx="0" cy="0"/>
          <a:chOff x="0" y="0"/>
          <a:chExt cx="0" cy="0"/>
        </a:xfrm>
      </p:grpSpPr>
      <p:sp>
        <p:nvSpPr>
          <p:cNvPr id="13" name="Text Placeholder 12"/>
          <p:cNvSpPr>
            <a:spLocks noGrp="1"/>
          </p:cNvSpPr>
          <p:nvPr>
            <p:ph type="body" sz="quarter" idx="14" hasCustomPrompt="1"/>
          </p:nvPr>
        </p:nvSpPr>
        <p:spPr>
          <a:xfrm>
            <a:off x="358775" y="759965"/>
            <a:ext cx="8370380" cy="294965"/>
          </a:xfrm>
          <a:prstGeom prst="rect">
            <a:avLst/>
          </a:prstGeom>
        </p:spPr>
        <p:txBody>
          <a:bodyPr>
            <a:noAutofit/>
          </a:bodyPr>
          <a:lstStyle>
            <a:lvl1pPr marL="0" indent="0">
              <a:lnSpc>
                <a:spcPct val="100000"/>
              </a:lnSpc>
              <a:buNone/>
              <a:defRPr lang="en-US" sz="2000" kern="1200" dirty="0" smtClean="0">
                <a:solidFill>
                  <a:schemeClr val="tx2"/>
                </a:solidFill>
                <a:latin typeface="Arial"/>
                <a:ea typeface="+mn-ea"/>
                <a:cs typeface="Arial"/>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smtClean="0"/>
              <a:t>Subtitle placeholder here</a:t>
            </a:r>
          </a:p>
        </p:txBody>
      </p:sp>
      <p:sp>
        <p:nvSpPr>
          <p:cNvPr id="9" name="Date Placeholder 8"/>
          <p:cNvSpPr>
            <a:spLocks noGrp="1"/>
          </p:cNvSpPr>
          <p:nvPr>
            <p:ph type="dt" sz="half" idx="15"/>
          </p:nvPr>
        </p:nvSpPr>
        <p:spPr>
          <a:xfrm>
            <a:off x="4023360" y="4855464"/>
            <a:ext cx="1097280" cy="150876"/>
          </a:xfrm>
          <a:prstGeom prst="rect">
            <a:avLst/>
          </a:prstGeom>
        </p:spPr>
        <p:txBody>
          <a:bodyPr/>
          <a:lstStyle>
            <a:lvl1pPr>
              <a:defRPr>
                <a:latin typeface="Arial"/>
                <a:cs typeface="Arial"/>
              </a:defRPr>
            </a:lvl1pPr>
          </a:lstStyle>
          <a:p>
            <a:fld id="{B7DADEFB-AEF8-4CC4-98AD-BC3441F07242}" type="datetime1">
              <a:rPr lang="en-US" smtClean="0"/>
              <a:pPr/>
              <a:t>10/15/2015</a:t>
            </a:fld>
            <a:endParaRPr lang="en-US" dirty="0"/>
          </a:p>
        </p:txBody>
      </p:sp>
      <p:sp>
        <p:nvSpPr>
          <p:cNvPr id="10" name="Slide Number Placeholder 9"/>
          <p:cNvSpPr>
            <a:spLocks noGrp="1"/>
          </p:cNvSpPr>
          <p:nvPr>
            <p:ph type="sldNum" sz="quarter" idx="16"/>
          </p:nvPr>
        </p:nvSpPr>
        <p:spPr>
          <a:xfrm>
            <a:off x="365760" y="4855464"/>
            <a:ext cx="320040" cy="150876"/>
          </a:xfrm>
          <a:prstGeom prst="rect">
            <a:avLst/>
          </a:prstGeom>
        </p:spPr>
        <p:txBody>
          <a:bodyPr/>
          <a:lstStyle>
            <a:lvl1pPr>
              <a:defRPr>
                <a:latin typeface="Arial"/>
                <a:cs typeface="Arial"/>
              </a:defRPr>
            </a:lvl1pPr>
          </a:lstStyle>
          <a:p>
            <a:fld id="{39FE57C1-99E3-4342-90AE-63D315326D4A}" type="slidenum">
              <a:rPr lang="en-US" smtClean="0"/>
              <a:pPr/>
              <a:t>‹#›</a:t>
            </a:fld>
            <a:endParaRPr lang="en-US" dirty="0"/>
          </a:p>
        </p:txBody>
      </p:sp>
      <p:sp>
        <p:nvSpPr>
          <p:cNvPr id="11" name="Footer Placeholder 10"/>
          <p:cNvSpPr>
            <a:spLocks noGrp="1"/>
          </p:cNvSpPr>
          <p:nvPr>
            <p:ph type="ftr" sz="quarter" idx="17"/>
          </p:nvPr>
        </p:nvSpPr>
        <p:spPr>
          <a:xfrm>
            <a:off x="694944" y="4855464"/>
            <a:ext cx="3291840" cy="150876"/>
          </a:xfrm>
          <a:prstGeom prst="rect">
            <a:avLst/>
          </a:prstGeom>
        </p:spPr>
        <p:txBody>
          <a:bodyPr/>
          <a:lstStyle>
            <a:lvl1pPr>
              <a:defRPr>
                <a:latin typeface="Arial"/>
                <a:cs typeface="Arial"/>
              </a:defRPr>
            </a:lvl1pPr>
          </a:lstStyle>
          <a:p>
            <a:r>
              <a:rPr lang="en-US" smtClean="0"/>
              <a:t>Enterprise Security – HP Confidential</a:t>
            </a:r>
            <a:endParaRPr lang="en-US"/>
          </a:p>
        </p:txBody>
      </p:sp>
      <p:sp>
        <p:nvSpPr>
          <p:cNvPr id="8" name="Content Placeholder 12"/>
          <p:cNvSpPr>
            <a:spLocks noGrp="1"/>
          </p:cNvSpPr>
          <p:nvPr>
            <p:ph sz="quarter" idx="18"/>
          </p:nvPr>
        </p:nvSpPr>
        <p:spPr>
          <a:xfrm>
            <a:off x="365760" y="1196817"/>
            <a:ext cx="8321040" cy="3383280"/>
          </a:xfrm>
        </p:spPr>
        <p:txBody>
          <a:bodyPr/>
          <a:lstStyle>
            <a:lvl1pPr>
              <a:buSzPct val="80000"/>
              <a:buFont typeface="Arial" pitchFamily="34" charset="0"/>
              <a:buChar char="•"/>
              <a:defRPr sz="1800">
                <a:solidFill>
                  <a:schemeClr val="tx1"/>
                </a:solidFill>
                <a:latin typeface="Arial"/>
                <a:cs typeface="Arial"/>
              </a:defRPr>
            </a:lvl1pPr>
            <a:lvl2pPr>
              <a:buSzPct val="80000"/>
              <a:buFont typeface="Futura Bk" pitchFamily="34" charset="0"/>
              <a:buChar char="–"/>
              <a:defRPr sz="1400">
                <a:solidFill>
                  <a:schemeClr val="tx1"/>
                </a:solidFill>
                <a:latin typeface="Arial"/>
                <a:cs typeface="Arial"/>
              </a:defRPr>
            </a:lvl2pPr>
            <a:lvl3pPr>
              <a:buSzPct val="80000"/>
              <a:buFont typeface="Arial" pitchFamily="34" charset="0"/>
              <a:buChar char="•"/>
              <a:defRPr sz="1000">
                <a:solidFill>
                  <a:schemeClr val="tx1"/>
                </a:solidFill>
                <a:latin typeface="Arial"/>
                <a:cs typeface="Arial"/>
              </a:defRPr>
            </a:lvl3pPr>
            <a:lvl4pPr>
              <a:buSzPct val="80000"/>
              <a:buFont typeface="Futura Bk" pitchFamily="34" charset="0"/>
              <a:buChar char="–"/>
              <a:defRPr sz="1000">
                <a:solidFill>
                  <a:schemeClr val="tx1"/>
                </a:solidFill>
                <a:latin typeface="Arial"/>
                <a:cs typeface="Arial"/>
              </a:defRPr>
            </a:lvl4pPr>
            <a:lvl5pPr>
              <a:buSzPct val="80000"/>
              <a:buFont typeface="Arial" pitchFamily="34" charset="0"/>
              <a:buChar char="•"/>
              <a:defRPr sz="10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rgbClr val="000000"/>
                </a:solidFill>
                <a:latin typeface="Arial"/>
                <a:cs typeface="Arial"/>
              </a:defRPr>
            </a:lvl1pPr>
          </a:lstStyle>
          <a:p>
            <a:r>
              <a:rPr lang="en-US" dirty="0" smtClean="0"/>
              <a:t>Single line title</a:t>
            </a:r>
            <a:endParaRPr lang="en-US" dirty="0"/>
          </a:p>
        </p:txBody>
      </p:sp>
    </p:spTree>
    <p:extLst>
      <p:ext uri="{BB962C8B-B14F-4D97-AF65-F5344CB8AC3E}">
        <p14:creationId xmlns:p14="http://schemas.microsoft.com/office/powerpoint/2010/main" val="2754888425"/>
      </p:ext>
    </p:extLst>
  </p:cSld>
  <p:clrMapOvr>
    <a:masterClrMapping/>
  </p:clrMapOvr>
  <p:transition>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EW Title, sub title with conten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065359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6"/>
          <p:cNvSpPr>
            <a:spLocks noGrp="1"/>
          </p:cNvSpPr>
          <p:nvPr>
            <p:ph type="title" hasCustomPrompt="1"/>
            <p:custDataLst>
              <p:tags r:id="rId3"/>
            </p:custDataLst>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custDataLst>
              <p:tags r:id="rId4"/>
            </p:custDataLst>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058340"/>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8"/>
          <p:cNvSpPr>
            <a:spLocks noGrp="1"/>
          </p:cNvSpPr>
          <p:nvPr>
            <p:ph type="title" hasCustomPrompt="1"/>
          </p:nvPr>
        </p:nvSpPr>
        <p:spPr>
          <a:xfrm>
            <a:off x="341313" y="315517"/>
            <a:ext cx="8375650" cy="656033"/>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baseline="0">
                <a:solidFill>
                  <a:srgbClr val="000000"/>
                </a:solidFill>
                <a:latin typeface="Futura Bk" pitchFamily="34" charset="0"/>
              </a:defRPr>
            </a:lvl1pPr>
          </a:lstStyle>
          <a:p>
            <a:r>
              <a:rPr lang="en-US" dirty="0" smtClean="0"/>
              <a:t>Double line title</a:t>
            </a:r>
            <a:br>
              <a:rPr lang="en-US" dirty="0" smtClean="0"/>
            </a:br>
            <a:r>
              <a:rPr lang="en-US" dirty="0" smtClean="0"/>
              <a:t>for added content</a:t>
            </a:r>
            <a:endParaRPr lang="en-US" dirty="0"/>
          </a:p>
        </p:txBody>
      </p:sp>
      <p:sp>
        <p:nvSpPr>
          <p:cNvPr id="7" name="Date Placeholder 6"/>
          <p:cNvSpPr>
            <a:spLocks noGrp="1"/>
          </p:cNvSpPr>
          <p:nvPr>
            <p:ph type="dt" sz="half" idx="10"/>
          </p:nvPr>
        </p:nvSpPr>
        <p:spPr>
          <a:xfrm>
            <a:off x="4023360" y="4855464"/>
            <a:ext cx="1097280" cy="150876"/>
          </a:xfrm>
          <a:prstGeom prst="rect">
            <a:avLst/>
          </a:prstGeom>
        </p:spPr>
        <p:txBody>
          <a:bodyPr/>
          <a:lstStyle/>
          <a:p>
            <a:fld id="{D5D4AAD1-61B1-4257-8769-EC9E5AF14E33}" type="datetime1">
              <a:rPr lang="en-US" smtClean="0"/>
              <a:pPr/>
              <a:t>10/15/2015</a:t>
            </a:fld>
            <a:endParaRPr lang="en-US" dirty="0"/>
          </a:p>
        </p:txBody>
      </p:sp>
      <p:sp>
        <p:nvSpPr>
          <p:cNvPr id="9" name="Slide Number Placeholder 8"/>
          <p:cNvSpPr>
            <a:spLocks noGrp="1"/>
          </p:cNvSpPr>
          <p:nvPr>
            <p:ph type="sldNum" sz="quarter" idx="11"/>
          </p:nvPr>
        </p:nvSpPr>
        <p:spPr>
          <a:xfrm>
            <a:off x="365760" y="4855464"/>
            <a:ext cx="320040" cy="150876"/>
          </a:xfrm>
          <a:prstGeom prst="rect">
            <a:avLst/>
          </a:prstGeom>
        </p:spPr>
        <p:txBody>
          <a:bodyPr/>
          <a:lstStyle/>
          <a:p>
            <a:fld id="{39FE57C1-99E3-4342-90AE-63D315326D4A}" type="slidenum">
              <a:rPr lang="en-US" smtClean="0"/>
              <a:pPr/>
              <a:t>‹#›</a:t>
            </a:fld>
            <a:endParaRPr lang="en-US" dirty="0"/>
          </a:p>
        </p:txBody>
      </p:sp>
      <p:sp>
        <p:nvSpPr>
          <p:cNvPr id="10" name="Footer Placeholder 9"/>
          <p:cNvSpPr>
            <a:spLocks noGrp="1"/>
          </p:cNvSpPr>
          <p:nvPr>
            <p:ph type="ftr" sz="quarter" idx="12"/>
          </p:nvPr>
        </p:nvSpPr>
        <p:spPr>
          <a:xfrm>
            <a:off x="694944" y="4855464"/>
            <a:ext cx="3291840" cy="150876"/>
          </a:xfrm>
          <a:prstGeom prst="rect">
            <a:avLst/>
          </a:prstGeom>
        </p:spPr>
        <p:txBody>
          <a:bodyPr/>
          <a:lstStyle/>
          <a:p>
            <a:r>
              <a:rPr lang="en-US" dirty="0" smtClean="0"/>
              <a:t>Enterprise Security – HP Confidential</a:t>
            </a:r>
            <a:endParaRPr lang="en-US" dirty="0"/>
          </a:p>
        </p:txBody>
      </p:sp>
    </p:spTree>
    <p:extLst>
      <p:ext uri="{BB962C8B-B14F-4D97-AF65-F5344CB8AC3E}">
        <p14:creationId xmlns:p14="http://schemas.microsoft.com/office/powerpoint/2010/main" val="3554132092"/>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xfrm>
            <a:off x="-76200" y="4843462"/>
            <a:ext cx="381000" cy="357188"/>
          </a:xfrm>
          <a:prstGeom prst="rect">
            <a:avLst/>
          </a:prstGeom>
          <a:ln/>
        </p:spPr>
        <p:txBody>
          <a:bodyPr/>
          <a:lstStyle>
            <a:lvl1pPr>
              <a:defRPr/>
            </a:lvl1pPr>
          </a:lstStyle>
          <a:p>
            <a:fld id="{CE7A007F-C867-4D1B-A428-9D97FBD6A2E4}" type="slidenum">
              <a:rPr lang="zh-CN" altLang="en-US"/>
              <a:pPr/>
              <a:t>‹#›</a:t>
            </a:fld>
            <a:endParaRPr lang="en-US" altLang="zh-CN"/>
          </a:p>
        </p:txBody>
      </p:sp>
    </p:spTree>
    <p:extLst>
      <p:ext uri="{BB962C8B-B14F-4D97-AF65-F5344CB8AC3E}">
        <p14:creationId xmlns:p14="http://schemas.microsoft.com/office/powerpoint/2010/main" val="3863577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tLang="zh-CN" sz="2100" b="1" dirty="0" smtClean="0">
                <a:solidFill>
                  <a:srgbClr val="363636"/>
                </a:solidFill>
                <a:latin typeface="+mn-lt"/>
                <a:ea typeface="+mn-ea"/>
                <a:cs typeface="+mn-cs"/>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0" y="914401"/>
            <a:ext cx="8653462" cy="3430190"/>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Rectangle 8"/>
          <p:cNvSpPr>
            <a:spLocks noGrp="1" noChangeArrowheads="1"/>
          </p:cNvSpPr>
          <p:nvPr>
            <p:ph type="sldNum" sz="quarter" idx="10"/>
          </p:nvPr>
        </p:nvSpPr>
        <p:spPr>
          <a:xfrm>
            <a:off x="-76200" y="4843462"/>
            <a:ext cx="381000" cy="357188"/>
          </a:xfrm>
          <a:prstGeom prst="rect">
            <a:avLst/>
          </a:prstGeom>
          <a:ln/>
        </p:spPr>
        <p:txBody>
          <a:bodyPr/>
          <a:lstStyle>
            <a:lvl1pPr>
              <a:defRPr/>
            </a:lvl1pPr>
          </a:lstStyle>
          <a:p>
            <a:fld id="{3EAE855C-5CF2-4A5D-9072-AE58E2EE951A}" type="slidenum">
              <a:rPr lang="zh-CN" altLang="en-US"/>
              <a:pPr/>
              <a:t>‹#›</a:t>
            </a:fld>
            <a:endParaRPr lang="en-US" altLang="zh-CN"/>
          </a:p>
        </p:txBody>
      </p:sp>
    </p:spTree>
    <p:extLst>
      <p:ext uri="{BB962C8B-B14F-4D97-AF65-F5344CB8AC3E}">
        <p14:creationId xmlns:p14="http://schemas.microsoft.com/office/powerpoint/2010/main" val="557511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2522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EW Title with sub-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170398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ubtitle 2"/>
          <p:cNvSpPr>
            <a:spLocks noGrp="1"/>
          </p:cNvSpPr>
          <p:nvPr>
            <p:ph type="subTitle" idx="1" hasCustomPrompt="1"/>
            <p:custDataLst>
              <p:tags r:id="rId3"/>
            </p:custDataLst>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custDataLst>
              <p:tags r:id="rId4"/>
            </p:custDataLst>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705185395"/>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2015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276755735"/>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023360" y="4855464"/>
            <a:ext cx="1097280" cy="150876"/>
          </a:xfrm>
          <a:prstGeom prst="rect">
            <a:avLst/>
          </a:prstGeom>
        </p:spPr>
        <p:txBody>
          <a:bodyPr/>
          <a:lstStyle>
            <a:lvl1pPr>
              <a:defRPr/>
            </a:lvl1pPr>
          </a:lstStyle>
          <a:p>
            <a:fld id="{773222F3-CEFB-40D6-AD79-FDF23607FE0A}" type="datetime1">
              <a:rPr lang="en-US">
                <a:solidFill>
                  <a:prstClr val="white"/>
                </a:solidFill>
              </a:rPr>
              <a:pPr/>
              <a:t>10/15/2015</a:t>
            </a:fld>
            <a:endParaRPr lang="en-US" dirty="0">
              <a:solidFill>
                <a:prstClr val="white"/>
              </a:solidFill>
            </a:endParaRPr>
          </a:p>
        </p:txBody>
      </p:sp>
      <p:sp>
        <p:nvSpPr>
          <p:cNvPr id="4" name="Footer Placeholder 4"/>
          <p:cNvSpPr>
            <a:spLocks noGrp="1"/>
          </p:cNvSpPr>
          <p:nvPr>
            <p:ph type="ftr" sz="quarter" idx="11"/>
          </p:nvPr>
        </p:nvSpPr>
        <p:spPr>
          <a:xfrm>
            <a:off x="694944" y="4855464"/>
            <a:ext cx="3291840" cy="150876"/>
          </a:xfrm>
          <a:prstGeom prst="rect">
            <a:avLst/>
          </a:prstGeom>
        </p:spPr>
        <p:txBody>
          <a:bodyPr/>
          <a:lstStyle>
            <a:lvl1pPr>
              <a:defRPr/>
            </a:lvl1pPr>
          </a:lstStyle>
          <a:p>
            <a:pPr>
              <a:defRPr/>
            </a:pPr>
            <a:endParaRPr lang="en-US" dirty="0">
              <a:solidFill>
                <a:prstClr val="white"/>
              </a:solidFill>
            </a:endParaRPr>
          </a:p>
        </p:txBody>
      </p:sp>
      <p:sp>
        <p:nvSpPr>
          <p:cNvPr id="5" name="Slide Number Placeholder 5"/>
          <p:cNvSpPr>
            <a:spLocks noGrp="1"/>
          </p:cNvSpPr>
          <p:nvPr>
            <p:ph type="sldNum" sz="quarter" idx="12"/>
          </p:nvPr>
        </p:nvSpPr>
        <p:spPr>
          <a:xfrm>
            <a:off x="365760" y="4855464"/>
            <a:ext cx="320040" cy="150876"/>
          </a:xfrm>
          <a:prstGeom prst="rect">
            <a:avLst/>
          </a:prstGeom>
        </p:spPr>
        <p:txBody>
          <a:bodyPr/>
          <a:lstStyle>
            <a:lvl1pPr>
              <a:defRPr/>
            </a:lvl1pPr>
          </a:lstStyle>
          <a:p>
            <a:fld id="{1B1922C4-B554-433F-8CEE-5ECF9715A4E8}" type="slidenum">
              <a:rPr lang="en-US"/>
              <a:pPr/>
              <a:t>‹#›</a:t>
            </a:fld>
            <a:endParaRPr lang="en-US" dirty="0"/>
          </a:p>
        </p:txBody>
      </p:sp>
    </p:spTree>
    <p:extLst>
      <p:ext uri="{BB962C8B-B14F-4D97-AF65-F5344CB8AC3E}">
        <p14:creationId xmlns:p14="http://schemas.microsoft.com/office/powerpoint/2010/main" val="4027868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2015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320338752"/>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accent5"/>
                </a:solidFill>
                <a:latin typeface="HP Simplified"/>
                <a:cs typeface="HP Simplified"/>
              </a:rPr>
              <a:t>© Copyright 2015 Hewlett-Packard Development Company, L.P. </a:t>
            </a:r>
            <a:r>
              <a:rPr lang="en-US" sz="700" b="0" i="0" baseline="0" dirty="0" smtClean="0">
                <a:solidFill>
                  <a:schemeClr val="accent5"/>
                </a:solidFill>
                <a:latin typeface="HP Simplified"/>
                <a:cs typeface="HP Simplified"/>
              </a:rPr>
              <a:t> </a:t>
            </a:r>
            <a:r>
              <a:rPr lang="en-US" sz="700" b="0" i="0" dirty="0" smtClean="0">
                <a:solidFill>
                  <a:schemeClr val="accent5"/>
                </a:solidFill>
                <a:latin typeface="HP Simplified"/>
                <a:cs typeface="HP Simplified"/>
              </a:rPr>
              <a:t>The information contained herein is subject to change without notice.</a:t>
            </a:r>
          </a:p>
        </p:txBody>
      </p:sp>
      <p:pic>
        <p:nvPicPr>
          <p:cNvPr id="5" name="Picture 4" descr="HP_Blue_RGB_150_SM.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3574790563"/>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2015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2015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rgbClr val="B9B8BB"/>
                </a:solidFill>
                <a:latin typeface="HP Simplified"/>
                <a:ea typeface="+mn-ea"/>
                <a:cs typeface="HP Simplified"/>
              </a:rPr>
              <a:pPr marL="0" algn="l" defTabSz="914400" rtl="0" eaLnBrk="1" latinLnBrk="0" hangingPunct="1"/>
              <a:t>‹#›</a:t>
            </a:fld>
            <a:endParaRPr lang="en-US" sz="700" b="0" i="0" kern="1200" dirty="0" smtClean="0">
              <a:solidFill>
                <a:srgbClr val="B9B8BB"/>
              </a:solidFill>
              <a:latin typeface="HP Simplified"/>
              <a:ea typeface="+mn-ea"/>
              <a:cs typeface="HP Simplified"/>
            </a:endParaRPr>
          </a:p>
        </p:txBody>
      </p:sp>
      <p:pic>
        <p:nvPicPr>
          <p:cNvPr id="4" name="Picture 3" descr="HP_Blue_RGB_150_SM.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45" r:id="rId1"/>
    <p:sldLayoutId id="2147483830" r:id="rId2"/>
    <p:sldLayoutId id="2147483819" r:id="rId3"/>
    <p:sldLayoutId id="2147483834" r:id="rId4"/>
    <p:sldLayoutId id="2147483833" r:id="rId5"/>
    <p:sldLayoutId id="2147483837" r:id="rId6"/>
    <p:sldLayoutId id="2147483809" r:id="rId7"/>
    <p:sldLayoutId id="2147483823" r:id="rId8"/>
    <p:sldLayoutId id="2147483824" r:id="rId9"/>
    <p:sldLayoutId id="2147483825" r:id="rId10"/>
    <p:sldLayoutId id="2147483846" r:id="rId11"/>
    <p:sldLayoutId id="2147483847" r:id="rId12"/>
    <p:sldLayoutId id="2147483848" r:id="rId13"/>
    <p:sldLayoutId id="2147483850" r:id="rId14"/>
    <p:sldLayoutId id="2147483851" r:id="rId15"/>
    <p:sldLayoutId id="2147483853" r:id="rId16"/>
    <p:sldLayoutId id="2147483854" r:id="rId17"/>
    <p:sldLayoutId id="2147483855" r:id="rId18"/>
    <p:sldLayoutId id="2147483856" r:id="rId19"/>
    <p:sldLayoutId id="2147483858" r:id="rId20"/>
  </p:sldLayoutIdLst>
  <p:transition/>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9.xml"/><Relationship Id="rId7" Type="http://schemas.openxmlformats.org/officeDocument/2006/relationships/image" Target="../media/image2.emf"/><Relationship Id="rId12" Type="http://schemas.openxmlformats.org/officeDocument/2006/relationships/image" Target="../media/image1.png"/><Relationship Id="rId2" Type="http://schemas.openxmlformats.org/officeDocument/2006/relationships/tags" Target="../tags/tag38.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24.jpeg"/><Relationship Id="rId5" Type="http://schemas.openxmlformats.org/officeDocument/2006/relationships/notesSlide" Target="../notesSlides/notesSlide9.xml"/><Relationship Id="rId10" Type="http://schemas.openxmlformats.org/officeDocument/2006/relationships/hyperlink" Target="http://www.google.com.tw/url?sa=i&amp;source=images&amp;cd=&amp;cad=rja&amp;docid=WzNMDhU_gv-B_M&amp;tbnid=IHVSQ_NgmeYZsM:&amp;ved=0CAgQjRwwADiLAQ&amp;url=http://www.google.com/doodles/80th-birthday-the-sydney-harbour-bridge&amp;ei=fWDCUei5J6GpigK1h4DIBQ&amp;psig=AFQjCNHh2tqvAsIVTEQYt9Nbyo976P3W9w&amp;ust=1371779581696213" TargetMode="External"/><Relationship Id="rId4" Type="http://schemas.openxmlformats.org/officeDocument/2006/relationships/slideLayout" Target="../slideLayouts/slideLayout6.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wm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6" Type="http://schemas.openxmlformats.org/officeDocument/2006/relationships/image" Target="../media/image73.png"/><Relationship Id="rId117" Type="http://schemas.openxmlformats.org/officeDocument/2006/relationships/image" Target="../media/image164.png"/><Relationship Id="rId21" Type="http://schemas.openxmlformats.org/officeDocument/2006/relationships/image" Target="../media/image68.png"/><Relationship Id="rId42" Type="http://schemas.openxmlformats.org/officeDocument/2006/relationships/image" Target="../media/image89.png"/><Relationship Id="rId47" Type="http://schemas.openxmlformats.org/officeDocument/2006/relationships/image" Target="../media/image94.png"/><Relationship Id="rId63" Type="http://schemas.openxmlformats.org/officeDocument/2006/relationships/image" Target="../media/image110.jpeg"/><Relationship Id="rId68" Type="http://schemas.openxmlformats.org/officeDocument/2006/relationships/image" Target="../media/image115.png"/><Relationship Id="rId84" Type="http://schemas.openxmlformats.org/officeDocument/2006/relationships/image" Target="../media/image131.png"/><Relationship Id="rId89" Type="http://schemas.openxmlformats.org/officeDocument/2006/relationships/image" Target="../media/image136.png"/><Relationship Id="rId112" Type="http://schemas.openxmlformats.org/officeDocument/2006/relationships/image" Target="../media/image159.png"/><Relationship Id="rId133" Type="http://schemas.openxmlformats.org/officeDocument/2006/relationships/image" Target="../media/image180.png"/><Relationship Id="rId138" Type="http://schemas.openxmlformats.org/officeDocument/2006/relationships/image" Target="../media/image185.png"/><Relationship Id="rId154" Type="http://schemas.openxmlformats.org/officeDocument/2006/relationships/image" Target="../media/image201.png"/><Relationship Id="rId159" Type="http://schemas.openxmlformats.org/officeDocument/2006/relationships/image" Target="../media/image206.png"/><Relationship Id="rId175" Type="http://schemas.openxmlformats.org/officeDocument/2006/relationships/image" Target="../media/image222.png"/><Relationship Id="rId170" Type="http://schemas.openxmlformats.org/officeDocument/2006/relationships/image" Target="../media/image217.png"/><Relationship Id="rId191" Type="http://schemas.openxmlformats.org/officeDocument/2006/relationships/image" Target="../media/image238.png"/><Relationship Id="rId16" Type="http://schemas.openxmlformats.org/officeDocument/2006/relationships/image" Target="../media/image63.jpeg"/><Relationship Id="rId107" Type="http://schemas.openxmlformats.org/officeDocument/2006/relationships/image" Target="../media/image154.png"/><Relationship Id="rId11" Type="http://schemas.openxmlformats.org/officeDocument/2006/relationships/image" Target="../media/image58.jpeg"/><Relationship Id="rId32" Type="http://schemas.openxmlformats.org/officeDocument/2006/relationships/image" Target="../media/image79.png"/><Relationship Id="rId37" Type="http://schemas.openxmlformats.org/officeDocument/2006/relationships/image" Target="../media/image84.png"/><Relationship Id="rId53" Type="http://schemas.openxmlformats.org/officeDocument/2006/relationships/image" Target="../media/image100.png"/><Relationship Id="rId58" Type="http://schemas.openxmlformats.org/officeDocument/2006/relationships/image" Target="../media/image105.png"/><Relationship Id="rId74" Type="http://schemas.openxmlformats.org/officeDocument/2006/relationships/image" Target="../media/image121.png"/><Relationship Id="rId79" Type="http://schemas.openxmlformats.org/officeDocument/2006/relationships/image" Target="../media/image126.png"/><Relationship Id="rId102" Type="http://schemas.openxmlformats.org/officeDocument/2006/relationships/image" Target="../media/image149.png"/><Relationship Id="rId123" Type="http://schemas.openxmlformats.org/officeDocument/2006/relationships/image" Target="../media/image170.png"/><Relationship Id="rId128" Type="http://schemas.openxmlformats.org/officeDocument/2006/relationships/image" Target="../media/image175.png"/><Relationship Id="rId144" Type="http://schemas.openxmlformats.org/officeDocument/2006/relationships/image" Target="../media/image191.png"/><Relationship Id="rId149" Type="http://schemas.openxmlformats.org/officeDocument/2006/relationships/image" Target="../media/image196.png"/><Relationship Id="rId5" Type="http://schemas.openxmlformats.org/officeDocument/2006/relationships/image" Target="../media/image52.png"/><Relationship Id="rId90" Type="http://schemas.openxmlformats.org/officeDocument/2006/relationships/image" Target="../media/image137.png"/><Relationship Id="rId95" Type="http://schemas.openxmlformats.org/officeDocument/2006/relationships/image" Target="../media/image142.png"/><Relationship Id="rId160" Type="http://schemas.openxmlformats.org/officeDocument/2006/relationships/image" Target="../media/image207.png"/><Relationship Id="rId165" Type="http://schemas.openxmlformats.org/officeDocument/2006/relationships/image" Target="../media/image212.png"/><Relationship Id="rId181" Type="http://schemas.openxmlformats.org/officeDocument/2006/relationships/image" Target="../media/image228.png"/><Relationship Id="rId186" Type="http://schemas.openxmlformats.org/officeDocument/2006/relationships/image" Target="../media/image233.png"/><Relationship Id="rId22" Type="http://schemas.openxmlformats.org/officeDocument/2006/relationships/image" Target="../media/image69.png"/><Relationship Id="rId27" Type="http://schemas.openxmlformats.org/officeDocument/2006/relationships/image" Target="../media/image74.png"/><Relationship Id="rId43" Type="http://schemas.openxmlformats.org/officeDocument/2006/relationships/image" Target="../media/image90.png"/><Relationship Id="rId48" Type="http://schemas.openxmlformats.org/officeDocument/2006/relationships/image" Target="../media/image95.png"/><Relationship Id="rId64" Type="http://schemas.openxmlformats.org/officeDocument/2006/relationships/image" Target="../media/image111.png"/><Relationship Id="rId69" Type="http://schemas.openxmlformats.org/officeDocument/2006/relationships/image" Target="../media/image116.png"/><Relationship Id="rId113" Type="http://schemas.openxmlformats.org/officeDocument/2006/relationships/image" Target="../media/image160.png"/><Relationship Id="rId118" Type="http://schemas.openxmlformats.org/officeDocument/2006/relationships/image" Target="../media/image165.png"/><Relationship Id="rId134" Type="http://schemas.openxmlformats.org/officeDocument/2006/relationships/image" Target="../media/image181.png"/><Relationship Id="rId139" Type="http://schemas.openxmlformats.org/officeDocument/2006/relationships/image" Target="../media/image186.png"/><Relationship Id="rId80" Type="http://schemas.openxmlformats.org/officeDocument/2006/relationships/image" Target="../media/image127.png"/><Relationship Id="rId85" Type="http://schemas.openxmlformats.org/officeDocument/2006/relationships/image" Target="../media/image132.png"/><Relationship Id="rId150" Type="http://schemas.openxmlformats.org/officeDocument/2006/relationships/image" Target="../media/image197.png"/><Relationship Id="rId155" Type="http://schemas.openxmlformats.org/officeDocument/2006/relationships/image" Target="../media/image202.png"/><Relationship Id="rId171" Type="http://schemas.openxmlformats.org/officeDocument/2006/relationships/image" Target="../media/image218.png"/><Relationship Id="rId176" Type="http://schemas.openxmlformats.org/officeDocument/2006/relationships/image" Target="../media/image223.png"/><Relationship Id="rId12" Type="http://schemas.openxmlformats.org/officeDocument/2006/relationships/image" Target="../media/image59.png"/><Relationship Id="rId17" Type="http://schemas.openxmlformats.org/officeDocument/2006/relationships/image" Target="../media/image64.png"/><Relationship Id="rId33" Type="http://schemas.openxmlformats.org/officeDocument/2006/relationships/image" Target="../media/image80.png"/><Relationship Id="rId38" Type="http://schemas.openxmlformats.org/officeDocument/2006/relationships/image" Target="../media/image85.png"/><Relationship Id="rId59" Type="http://schemas.openxmlformats.org/officeDocument/2006/relationships/image" Target="../media/image106.png"/><Relationship Id="rId103" Type="http://schemas.openxmlformats.org/officeDocument/2006/relationships/image" Target="../media/image150.png"/><Relationship Id="rId108" Type="http://schemas.openxmlformats.org/officeDocument/2006/relationships/image" Target="../media/image155.png"/><Relationship Id="rId124" Type="http://schemas.openxmlformats.org/officeDocument/2006/relationships/image" Target="../media/image171.png"/><Relationship Id="rId129" Type="http://schemas.openxmlformats.org/officeDocument/2006/relationships/image" Target="../media/image176.png"/><Relationship Id="rId54" Type="http://schemas.openxmlformats.org/officeDocument/2006/relationships/image" Target="../media/image101.png"/><Relationship Id="rId70" Type="http://schemas.openxmlformats.org/officeDocument/2006/relationships/image" Target="../media/image117.png"/><Relationship Id="rId75" Type="http://schemas.openxmlformats.org/officeDocument/2006/relationships/image" Target="../media/image122.png"/><Relationship Id="rId91" Type="http://schemas.openxmlformats.org/officeDocument/2006/relationships/image" Target="../media/image138.png"/><Relationship Id="rId96" Type="http://schemas.openxmlformats.org/officeDocument/2006/relationships/image" Target="../media/image143.png"/><Relationship Id="rId140" Type="http://schemas.openxmlformats.org/officeDocument/2006/relationships/image" Target="../media/image187.png"/><Relationship Id="rId145" Type="http://schemas.openxmlformats.org/officeDocument/2006/relationships/image" Target="../media/image192.png"/><Relationship Id="rId161" Type="http://schemas.openxmlformats.org/officeDocument/2006/relationships/image" Target="../media/image208.png"/><Relationship Id="rId166" Type="http://schemas.openxmlformats.org/officeDocument/2006/relationships/image" Target="../media/image213.png"/><Relationship Id="rId182" Type="http://schemas.openxmlformats.org/officeDocument/2006/relationships/image" Target="../media/image229.png"/><Relationship Id="rId187" Type="http://schemas.openxmlformats.org/officeDocument/2006/relationships/image" Target="../media/image234.png"/><Relationship Id="rId1" Type="http://schemas.openxmlformats.org/officeDocument/2006/relationships/slideLayout" Target="../slideLayouts/slideLayout10.xml"/><Relationship Id="rId6" Type="http://schemas.openxmlformats.org/officeDocument/2006/relationships/image" Target="../media/image53.png"/><Relationship Id="rId23" Type="http://schemas.openxmlformats.org/officeDocument/2006/relationships/image" Target="../media/image70.png"/><Relationship Id="rId28" Type="http://schemas.openxmlformats.org/officeDocument/2006/relationships/image" Target="../media/image75.png"/><Relationship Id="rId49" Type="http://schemas.openxmlformats.org/officeDocument/2006/relationships/image" Target="../media/image96.png"/><Relationship Id="rId114" Type="http://schemas.openxmlformats.org/officeDocument/2006/relationships/image" Target="../media/image161.png"/><Relationship Id="rId119" Type="http://schemas.openxmlformats.org/officeDocument/2006/relationships/image" Target="../media/image166.png"/><Relationship Id="rId44" Type="http://schemas.openxmlformats.org/officeDocument/2006/relationships/image" Target="../media/image91.png"/><Relationship Id="rId60" Type="http://schemas.openxmlformats.org/officeDocument/2006/relationships/image" Target="../media/image107.png"/><Relationship Id="rId65" Type="http://schemas.openxmlformats.org/officeDocument/2006/relationships/image" Target="../media/image112.png"/><Relationship Id="rId81" Type="http://schemas.openxmlformats.org/officeDocument/2006/relationships/image" Target="../media/image128.png"/><Relationship Id="rId86" Type="http://schemas.openxmlformats.org/officeDocument/2006/relationships/image" Target="../media/image133.png"/><Relationship Id="rId130" Type="http://schemas.openxmlformats.org/officeDocument/2006/relationships/image" Target="../media/image177.png"/><Relationship Id="rId135" Type="http://schemas.openxmlformats.org/officeDocument/2006/relationships/image" Target="../media/image182.png"/><Relationship Id="rId151" Type="http://schemas.openxmlformats.org/officeDocument/2006/relationships/image" Target="../media/image198.png"/><Relationship Id="rId156" Type="http://schemas.openxmlformats.org/officeDocument/2006/relationships/image" Target="../media/image203.png"/><Relationship Id="rId177" Type="http://schemas.openxmlformats.org/officeDocument/2006/relationships/image" Target="../media/image224.png"/><Relationship Id="rId172" Type="http://schemas.openxmlformats.org/officeDocument/2006/relationships/image" Target="../media/image219.png"/><Relationship Id="rId13" Type="http://schemas.openxmlformats.org/officeDocument/2006/relationships/image" Target="../media/image60.png"/><Relationship Id="rId18" Type="http://schemas.openxmlformats.org/officeDocument/2006/relationships/image" Target="../media/image65.png"/><Relationship Id="rId39" Type="http://schemas.openxmlformats.org/officeDocument/2006/relationships/image" Target="../media/image86.png"/><Relationship Id="rId109" Type="http://schemas.openxmlformats.org/officeDocument/2006/relationships/image" Target="../media/image156.png"/><Relationship Id="rId34" Type="http://schemas.openxmlformats.org/officeDocument/2006/relationships/image" Target="../media/image81.png"/><Relationship Id="rId50" Type="http://schemas.openxmlformats.org/officeDocument/2006/relationships/image" Target="../media/image97.jpeg"/><Relationship Id="rId55" Type="http://schemas.openxmlformats.org/officeDocument/2006/relationships/image" Target="../media/image102.png"/><Relationship Id="rId76" Type="http://schemas.openxmlformats.org/officeDocument/2006/relationships/image" Target="../media/image123.png"/><Relationship Id="rId97" Type="http://schemas.openxmlformats.org/officeDocument/2006/relationships/image" Target="../media/image144.png"/><Relationship Id="rId104" Type="http://schemas.openxmlformats.org/officeDocument/2006/relationships/image" Target="../media/image151.png"/><Relationship Id="rId120" Type="http://schemas.openxmlformats.org/officeDocument/2006/relationships/image" Target="../media/image167.png"/><Relationship Id="rId125" Type="http://schemas.openxmlformats.org/officeDocument/2006/relationships/image" Target="../media/image172.png"/><Relationship Id="rId141" Type="http://schemas.openxmlformats.org/officeDocument/2006/relationships/image" Target="../media/image188.png"/><Relationship Id="rId146" Type="http://schemas.openxmlformats.org/officeDocument/2006/relationships/image" Target="../media/image193.png"/><Relationship Id="rId167" Type="http://schemas.openxmlformats.org/officeDocument/2006/relationships/image" Target="../media/image214.png"/><Relationship Id="rId188" Type="http://schemas.openxmlformats.org/officeDocument/2006/relationships/image" Target="../media/image235.png"/><Relationship Id="rId7" Type="http://schemas.openxmlformats.org/officeDocument/2006/relationships/image" Target="../media/image54.png"/><Relationship Id="rId71" Type="http://schemas.openxmlformats.org/officeDocument/2006/relationships/image" Target="../media/image118.png"/><Relationship Id="rId92" Type="http://schemas.openxmlformats.org/officeDocument/2006/relationships/image" Target="../media/image139.png"/><Relationship Id="rId162" Type="http://schemas.openxmlformats.org/officeDocument/2006/relationships/image" Target="../media/image209.png"/><Relationship Id="rId183" Type="http://schemas.openxmlformats.org/officeDocument/2006/relationships/image" Target="../media/image230.png"/><Relationship Id="rId2" Type="http://schemas.openxmlformats.org/officeDocument/2006/relationships/image" Target="../media/image49.png"/><Relationship Id="rId29" Type="http://schemas.openxmlformats.org/officeDocument/2006/relationships/image" Target="../media/image76.png"/><Relationship Id="rId24" Type="http://schemas.openxmlformats.org/officeDocument/2006/relationships/image" Target="../media/image71.png"/><Relationship Id="rId40" Type="http://schemas.openxmlformats.org/officeDocument/2006/relationships/image" Target="../media/image87.png"/><Relationship Id="rId45" Type="http://schemas.openxmlformats.org/officeDocument/2006/relationships/image" Target="../media/image92.png"/><Relationship Id="rId66" Type="http://schemas.openxmlformats.org/officeDocument/2006/relationships/image" Target="../media/image113.png"/><Relationship Id="rId87" Type="http://schemas.openxmlformats.org/officeDocument/2006/relationships/image" Target="../media/image134.png"/><Relationship Id="rId110" Type="http://schemas.openxmlformats.org/officeDocument/2006/relationships/image" Target="../media/image157.png"/><Relationship Id="rId115" Type="http://schemas.openxmlformats.org/officeDocument/2006/relationships/image" Target="../media/image162.png"/><Relationship Id="rId131" Type="http://schemas.openxmlformats.org/officeDocument/2006/relationships/image" Target="../media/image178.png"/><Relationship Id="rId136" Type="http://schemas.openxmlformats.org/officeDocument/2006/relationships/image" Target="../media/image183.png"/><Relationship Id="rId157" Type="http://schemas.openxmlformats.org/officeDocument/2006/relationships/image" Target="../media/image204.png"/><Relationship Id="rId178" Type="http://schemas.openxmlformats.org/officeDocument/2006/relationships/image" Target="../media/image225.png"/><Relationship Id="rId61" Type="http://schemas.openxmlformats.org/officeDocument/2006/relationships/image" Target="../media/image108.jpeg"/><Relationship Id="rId82" Type="http://schemas.openxmlformats.org/officeDocument/2006/relationships/image" Target="../media/image129.png"/><Relationship Id="rId152" Type="http://schemas.openxmlformats.org/officeDocument/2006/relationships/image" Target="../media/image199.png"/><Relationship Id="rId173" Type="http://schemas.openxmlformats.org/officeDocument/2006/relationships/image" Target="../media/image220.png"/><Relationship Id="rId19" Type="http://schemas.openxmlformats.org/officeDocument/2006/relationships/image" Target="../media/image66.png"/><Relationship Id="rId14" Type="http://schemas.openxmlformats.org/officeDocument/2006/relationships/image" Target="../media/image61.png"/><Relationship Id="rId30" Type="http://schemas.openxmlformats.org/officeDocument/2006/relationships/image" Target="../media/image77.png"/><Relationship Id="rId35" Type="http://schemas.openxmlformats.org/officeDocument/2006/relationships/image" Target="../media/image82.png"/><Relationship Id="rId56" Type="http://schemas.openxmlformats.org/officeDocument/2006/relationships/image" Target="../media/image103.png"/><Relationship Id="rId77" Type="http://schemas.openxmlformats.org/officeDocument/2006/relationships/image" Target="../media/image124.png"/><Relationship Id="rId100" Type="http://schemas.openxmlformats.org/officeDocument/2006/relationships/image" Target="../media/image147.png"/><Relationship Id="rId105" Type="http://schemas.openxmlformats.org/officeDocument/2006/relationships/image" Target="../media/image152.png"/><Relationship Id="rId126" Type="http://schemas.openxmlformats.org/officeDocument/2006/relationships/image" Target="../media/image173.jpeg"/><Relationship Id="rId147" Type="http://schemas.openxmlformats.org/officeDocument/2006/relationships/image" Target="../media/image194.png"/><Relationship Id="rId168" Type="http://schemas.openxmlformats.org/officeDocument/2006/relationships/image" Target="../media/image215.png"/><Relationship Id="rId8" Type="http://schemas.openxmlformats.org/officeDocument/2006/relationships/image" Target="../media/image55.png"/><Relationship Id="rId51" Type="http://schemas.openxmlformats.org/officeDocument/2006/relationships/image" Target="../media/image98.png"/><Relationship Id="rId72" Type="http://schemas.openxmlformats.org/officeDocument/2006/relationships/image" Target="../media/image119.png"/><Relationship Id="rId93" Type="http://schemas.openxmlformats.org/officeDocument/2006/relationships/image" Target="../media/image140.png"/><Relationship Id="rId98" Type="http://schemas.openxmlformats.org/officeDocument/2006/relationships/image" Target="../media/image145.png"/><Relationship Id="rId121" Type="http://schemas.openxmlformats.org/officeDocument/2006/relationships/image" Target="../media/image168.png"/><Relationship Id="rId142" Type="http://schemas.openxmlformats.org/officeDocument/2006/relationships/image" Target="../media/image189.png"/><Relationship Id="rId163" Type="http://schemas.openxmlformats.org/officeDocument/2006/relationships/image" Target="../media/image210.png"/><Relationship Id="rId184" Type="http://schemas.openxmlformats.org/officeDocument/2006/relationships/image" Target="../media/image231.png"/><Relationship Id="rId189" Type="http://schemas.openxmlformats.org/officeDocument/2006/relationships/image" Target="../media/image236.png"/><Relationship Id="rId3" Type="http://schemas.openxmlformats.org/officeDocument/2006/relationships/image" Target="../media/image50.png"/><Relationship Id="rId25" Type="http://schemas.openxmlformats.org/officeDocument/2006/relationships/image" Target="../media/image72.png"/><Relationship Id="rId46" Type="http://schemas.openxmlformats.org/officeDocument/2006/relationships/image" Target="../media/image93.png"/><Relationship Id="rId67" Type="http://schemas.openxmlformats.org/officeDocument/2006/relationships/image" Target="../media/image114.png"/><Relationship Id="rId116" Type="http://schemas.openxmlformats.org/officeDocument/2006/relationships/image" Target="../media/image163.png"/><Relationship Id="rId137" Type="http://schemas.openxmlformats.org/officeDocument/2006/relationships/image" Target="../media/image184.png"/><Relationship Id="rId158" Type="http://schemas.openxmlformats.org/officeDocument/2006/relationships/image" Target="../media/image205.png"/><Relationship Id="rId20" Type="http://schemas.openxmlformats.org/officeDocument/2006/relationships/image" Target="../media/image67.png"/><Relationship Id="rId41" Type="http://schemas.openxmlformats.org/officeDocument/2006/relationships/image" Target="../media/image88.png"/><Relationship Id="rId62" Type="http://schemas.openxmlformats.org/officeDocument/2006/relationships/image" Target="../media/image109.jpeg"/><Relationship Id="rId83" Type="http://schemas.openxmlformats.org/officeDocument/2006/relationships/image" Target="../media/image130.png"/><Relationship Id="rId88" Type="http://schemas.openxmlformats.org/officeDocument/2006/relationships/image" Target="../media/image135.png"/><Relationship Id="rId111" Type="http://schemas.openxmlformats.org/officeDocument/2006/relationships/image" Target="../media/image158.png"/><Relationship Id="rId132" Type="http://schemas.openxmlformats.org/officeDocument/2006/relationships/image" Target="../media/image179.png"/><Relationship Id="rId153" Type="http://schemas.openxmlformats.org/officeDocument/2006/relationships/image" Target="../media/image200.png"/><Relationship Id="rId174" Type="http://schemas.openxmlformats.org/officeDocument/2006/relationships/image" Target="../media/image221.png"/><Relationship Id="rId179" Type="http://schemas.openxmlformats.org/officeDocument/2006/relationships/image" Target="../media/image226.png"/><Relationship Id="rId190" Type="http://schemas.openxmlformats.org/officeDocument/2006/relationships/image" Target="../media/image237.png"/><Relationship Id="rId15" Type="http://schemas.openxmlformats.org/officeDocument/2006/relationships/image" Target="../media/image62.png"/><Relationship Id="rId36" Type="http://schemas.openxmlformats.org/officeDocument/2006/relationships/image" Target="../media/image83.png"/><Relationship Id="rId57" Type="http://schemas.openxmlformats.org/officeDocument/2006/relationships/image" Target="../media/image104.png"/><Relationship Id="rId106" Type="http://schemas.openxmlformats.org/officeDocument/2006/relationships/image" Target="../media/image153.png"/><Relationship Id="rId127" Type="http://schemas.openxmlformats.org/officeDocument/2006/relationships/image" Target="../media/image174.png"/><Relationship Id="rId10" Type="http://schemas.openxmlformats.org/officeDocument/2006/relationships/image" Target="../media/image57.png"/><Relationship Id="rId31" Type="http://schemas.openxmlformats.org/officeDocument/2006/relationships/image" Target="../media/image78.png"/><Relationship Id="rId52" Type="http://schemas.openxmlformats.org/officeDocument/2006/relationships/image" Target="../media/image99.png"/><Relationship Id="rId73" Type="http://schemas.openxmlformats.org/officeDocument/2006/relationships/image" Target="../media/image120.png"/><Relationship Id="rId78" Type="http://schemas.openxmlformats.org/officeDocument/2006/relationships/image" Target="../media/image125.png"/><Relationship Id="rId94" Type="http://schemas.openxmlformats.org/officeDocument/2006/relationships/image" Target="../media/image141.png"/><Relationship Id="rId99" Type="http://schemas.openxmlformats.org/officeDocument/2006/relationships/image" Target="../media/image146.png"/><Relationship Id="rId101" Type="http://schemas.openxmlformats.org/officeDocument/2006/relationships/image" Target="../media/image148.png"/><Relationship Id="rId122" Type="http://schemas.openxmlformats.org/officeDocument/2006/relationships/image" Target="../media/image169.png"/><Relationship Id="rId143" Type="http://schemas.openxmlformats.org/officeDocument/2006/relationships/image" Target="../media/image190.png"/><Relationship Id="rId148" Type="http://schemas.openxmlformats.org/officeDocument/2006/relationships/image" Target="../media/image195.png"/><Relationship Id="rId164" Type="http://schemas.openxmlformats.org/officeDocument/2006/relationships/image" Target="../media/image211.png"/><Relationship Id="rId169" Type="http://schemas.openxmlformats.org/officeDocument/2006/relationships/image" Target="../media/image216.png"/><Relationship Id="rId185" Type="http://schemas.openxmlformats.org/officeDocument/2006/relationships/image" Target="../media/image232.png"/><Relationship Id="rId4" Type="http://schemas.openxmlformats.org/officeDocument/2006/relationships/image" Target="../media/image51.png"/><Relationship Id="rId9" Type="http://schemas.openxmlformats.org/officeDocument/2006/relationships/image" Target="../media/image56.png"/><Relationship Id="rId180" Type="http://schemas.openxmlformats.org/officeDocument/2006/relationships/image" Target="../media/image227.png"/></Relationships>
</file>

<file path=ppt/slides/_rels/slide22.xml.rels><?xml version="1.0" encoding="UTF-8" standalone="yes"?>
<Relationships xmlns="http://schemas.openxmlformats.org/package/2006/relationships"><Relationship Id="rId13" Type="http://schemas.openxmlformats.org/officeDocument/2006/relationships/image" Target="../media/image249.jpeg"/><Relationship Id="rId18" Type="http://schemas.openxmlformats.org/officeDocument/2006/relationships/image" Target="../media/image254.png"/><Relationship Id="rId26" Type="http://schemas.openxmlformats.org/officeDocument/2006/relationships/image" Target="../media/image262.png"/><Relationship Id="rId39" Type="http://schemas.openxmlformats.org/officeDocument/2006/relationships/image" Target="../media/image275.png"/><Relationship Id="rId21" Type="http://schemas.openxmlformats.org/officeDocument/2006/relationships/image" Target="../media/image257.png"/><Relationship Id="rId34" Type="http://schemas.openxmlformats.org/officeDocument/2006/relationships/image" Target="../media/image270.png"/><Relationship Id="rId42" Type="http://schemas.openxmlformats.org/officeDocument/2006/relationships/image" Target="../media/image278.png"/><Relationship Id="rId47" Type="http://schemas.openxmlformats.org/officeDocument/2006/relationships/image" Target="../media/image283.png"/><Relationship Id="rId50" Type="http://schemas.openxmlformats.org/officeDocument/2006/relationships/image" Target="../media/image286.png"/><Relationship Id="rId55" Type="http://schemas.openxmlformats.org/officeDocument/2006/relationships/image" Target="../media/image291.png"/><Relationship Id="rId7" Type="http://schemas.openxmlformats.org/officeDocument/2006/relationships/image" Target="../media/image243.png"/><Relationship Id="rId12" Type="http://schemas.openxmlformats.org/officeDocument/2006/relationships/image" Target="../media/image248.png"/><Relationship Id="rId17" Type="http://schemas.openxmlformats.org/officeDocument/2006/relationships/image" Target="../media/image253.jpeg"/><Relationship Id="rId25" Type="http://schemas.openxmlformats.org/officeDocument/2006/relationships/image" Target="../media/image261.png"/><Relationship Id="rId33" Type="http://schemas.openxmlformats.org/officeDocument/2006/relationships/image" Target="../media/image269.png"/><Relationship Id="rId38" Type="http://schemas.openxmlformats.org/officeDocument/2006/relationships/image" Target="../media/image274.png"/><Relationship Id="rId46" Type="http://schemas.openxmlformats.org/officeDocument/2006/relationships/image" Target="../media/image282.jpeg"/><Relationship Id="rId2" Type="http://schemas.openxmlformats.org/officeDocument/2006/relationships/slide" Target="slide1.xml"/><Relationship Id="rId16" Type="http://schemas.openxmlformats.org/officeDocument/2006/relationships/image" Target="../media/image252.jpeg"/><Relationship Id="rId20" Type="http://schemas.openxmlformats.org/officeDocument/2006/relationships/image" Target="../media/image256.jpeg"/><Relationship Id="rId29" Type="http://schemas.openxmlformats.org/officeDocument/2006/relationships/image" Target="../media/image265.png"/><Relationship Id="rId41" Type="http://schemas.openxmlformats.org/officeDocument/2006/relationships/image" Target="../media/image277.png"/><Relationship Id="rId54" Type="http://schemas.openxmlformats.org/officeDocument/2006/relationships/image" Target="../media/image290.png"/><Relationship Id="rId1" Type="http://schemas.openxmlformats.org/officeDocument/2006/relationships/slideLayout" Target="../slideLayouts/slideLayout10.xml"/><Relationship Id="rId6" Type="http://schemas.openxmlformats.org/officeDocument/2006/relationships/image" Target="../media/image242.jpeg"/><Relationship Id="rId11" Type="http://schemas.openxmlformats.org/officeDocument/2006/relationships/image" Target="../media/image247.png"/><Relationship Id="rId24" Type="http://schemas.openxmlformats.org/officeDocument/2006/relationships/image" Target="../media/image260.png"/><Relationship Id="rId32" Type="http://schemas.openxmlformats.org/officeDocument/2006/relationships/image" Target="../media/image268.png"/><Relationship Id="rId37" Type="http://schemas.openxmlformats.org/officeDocument/2006/relationships/image" Target="../media/image273.png"/><Relationship Id="rId40" Type="http://schemas.openxmlformats.org/officeDocument/2006/relationships/image" Target="../media/image276.jpeg"/><Relationship Id="rId45" Type="http://schemas.openxmlformats.org/officeDocument/2006/relationships/image" Target="../media/image281.png"/><Relationship Id="rId53" Type="http://schemas.openxmlformats.org/officeDocument/2006/relationships/image" Target="../media/image289.png"/><Relationship Id="rId5" Type="http://schemas.openxmlformats.org/officeDocument/2006/relationships/image" Target="../media/image241.jpeg"/><Relationship Id="rId15" Type="http://schemas.openxmlformats.org/officeDocument/2006/relationships/image" Target="../media/image251.png"/><Relationship Id="rId23" Type="http://schemas.openxmlformats.org/officeDocument/2006/relationships/image" Target="../media/image259.png"/><Relationship Id="rId28" Type="http://schemas.openxmlformats.org/officeDocument/2006/relationships/image" Target="../media/image264.png"/><Relationship Id="rId36" Type="http://schemas.openxmlformats.org/officeDocument/2006/relationships/image" Target="../media/image272.jpeg"/><Relationship Id="rId49" Type="http://schemas.openxmlformats.org/officeDocument/2006/relationships/image" Target="../media/image285.png"/><Relationship Id="rId10" Type="http://schemas.openxmlformats.org/officeDocument/2006/relationships/image" Target="../media/image246.png"/><Relationship Id="rId19" Type="http://schemas.openxmlformats.org/officeDocument/2006/relationships/image" Target="../media/image255.png"/><Relationship Id="rId31" Type="http://schemas.openxmlformats.org/officeDocument/2006/relationships/image" Target="../media/image267.png"/><Relationship Id="rId44" Type="http://schemas.openxmlformats.org/officeDocument/2006/relationships/image" Target="../media/image280.png"/><Relationship Id="rId52" Type="http://schemas.openxmlformats.org/officeDocument/2006/relationships/image" Target="../media/image288.png"/><Relationship Id="rId4" Type="http://schemas.openxmlformats.org/officeDocument/2006/relationships/image" Target="../media/image240.png"/><Relationship Id="rId9" Type="http://schemas.openxmlformats.org/officeDocument/2006/relationships/image" Target="../media/image245.jpeg"/><Relationship Id="rId14" Type="http://schemas.openxmlformats.org/officeDocument/2006/relationships/image" Target="../media/image250.png"/><Relationship Id="rId22" Type="http://schemas.openxmlformats.org/officeDocument/2006/relationships/image" Target="../media/image258.png"/><Relationship Id="rId27" Type="http://schemas.openxmlformats.org/officeDocument/2006/relationships/image" Target="../media/image263.jpeg"/><Relationship Id="rId30" Type="http://schemas.openxmlformats.org/officeDocument/2006/relationships/image" Target="../media/image266.png"/><Relationship Id="rId35" Type="http://schemas.openxmlformats.org/officeDocument/2006/relationships/image" Target="../media/image271.png"/><Relationship Id="rId43" Type="http://schemas.openxmlformats.org/officeDocument/2006/relationships/image" Target="../media/image279.png"/><Relationship Id="rId48" Type="http://schemas.openxmlformats.org/officeDocument/2006/relationships/image" Target="../media/image284.png"/><Relationship Id="rId8" Type="http://schemas.openxmlformats.org/officeDocument/2006/relationships/image" Target="../media/image244.jpeg"/><Relationship Id="rId51" Type="http://schemas.openxmlformats.org/officeDocument/2006/relationships/image" Target="../media/image287.png"/><Relationship Id="rId3" Type="http://schemas.openxmlformats.org/officeDocument/2006/relationships/image" Target="../media/image239.png"/></Relationships>
</file>

<file path=ppt/slides/_rels/slide23.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9" Type="http://schemas.microsoft.com/office/2007/relationships/hdphoto" Target="../media/hdphoto3.wdp"/><Relationship Id="rId3" Type="http://schemas.openxmlformats.org/officeDocument/2006/relationships/tags" Target="../tags/tag13.xml"/><Relationship Id="rId21" Type="http://schemas.openxmlformats.org/officeDocument/2006/relationships/tags" Target="../tags/tag31.xml"/><Relationship Id="rId34" Type="http://schemas.openxmlformats.org/officeDocument/2006/relationships/image" Target="../media/image12.png"/><Relationship Id="rId42" Type="http://schemas.openxmlformats.org/officeDocument/2006/relationships/image" Target="../media/image17.png"/><Relationship Id="rId47" Type="http://schemas.microsoft.com/office/2007/relationships/hdphoto" Target="../media/hdphoto7.wdp"/><Relationship Id="rId50" Type="http://schemas.microsoft.com/office/2007/relationships/hdphoto" Target="../media/hdphoto9.wdp"/><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33" Type="http://schemas.openxmlformats.org/officeDocument/2006/relationships/image" Target="../media/image11.png"/><Relationship Id="rId38" Type="http://schemas.openxmlformats.org/officeDocument/2006/relationships/image" Target="../media/image15.png"/><Relationship Id="rId46" Type="http://schemas.openxmlformats.org/officeDocument/2006/relationships/image" Target="../media/image19.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notesSlide" Target="../notesSlides/notesSlide4.xml"/><Relationship Id="rId41" Type="http://schemas.microsoft.com/office/2007/relationships/hdphoto" Target="../media/hdphoto4.wdp"/><Relationship Id="rId1" Type="http://schemas.openxmlformats.org/officeDocument/2006/relationships/vmlDrawing" Target="../drawings/vmlDrawing4.v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32" Type="http://schemas.openxmlformats.org/officeDocument/2006/relationships/image" Target="../media/image10.png"/><Relationship Id="rId37" Type="http://schemas.microsoft.com/office/2007/relationships/hdphoto" Target="../media/hdphoto2.wdp"/><Relationship Id="rId40" Type="http://schemas.openxmlformats.org/officeDocument/2006/relationships/image" Target="../media/image16.png"/><Relationship Id="rId45" Type="http://schemas.microsoft.com/office/2007/relationships/hdphoto" Target="../media/hdphoto6.wdp"/><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slideLayout" Target="../slideLayouts/slideLayout6.xml"/><Relationship Id="rId36" Type="http://schemas.openxmlformats.org/officeDocument/2006/relationships/image" Target="../media/image14.png"/><Relationship Id="rId49" Type="http://schemas.openxmlformats.org/officeDocument/2006/relationships/image" Target="../media/image20.png"/><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image" Target="../media/image2.emf"/><Relationship Id="rId44" Type="http://schemas.openxmlformats.org/officeDocument/2006/relationships/image" Target="../media/image18.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 Id="rId30" Type="http://schemas.openxmlformats.org/officeDocument/2006/relationships/oleObject" Target="../embeddings/oleObject4.bin"/><Relationship Id="rId35" Type="http://schemas.openxmlformats.org/officeDocument/2006/relationships/image" Target="../media/image13.png"/><Relationship Id="rId43" Type="http://schemas.microsoft.com/office/2007/relationships/hdphoto" Target="../media/hdphoto5.wdp"/><Relationship Id="rId48" Type="http://schemas.microsoft.com/office/2007/relationships/hdphoto" Target="../media/hdphoto8.wdp"/><Relationship Id="rId8" Type="http://schemas.openxmlformats.org/officeDocument/2006/relationships/tags" Target="../tags/tag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9183" y="1815756"/>
            <a:ext cx="7131295" cy="1206484"/>
          </a:xfrm>
        </p:spPr>
        <p:txBody>
          <a:bodyPr/>
          <a:lstStyle/>
          <a:p>
            <a:r>
              <a:rPr lang="zh-CN" altLang="en-US" dirty="0"/>
              <a:t>应用安全之源代码安全审计</a:t>
            </a:r>
            <a:endParaRPr lang="en-US" dirty="0"/>
          </a:p>
        </p:txBody>
      </p:sp>
      <p:sp>
        <p:nvSpPr>
          <p:cNvPr id="6" name="Subtitle 5"/>
          <p:cNvSpPr>
            <a:spLocks noGrp="1"/>
          </p:cNvSpPr>
          <p:nvPr>
            <p:ph type="subTitle" idx="1"/>
          </p:nvPr>
        </p:nvSpPr>
        <p:spPr>
          <a:xfrm>
            <a:off x="359328" y="3251684"/>
            <a:ext cx="6858000" cy="914400"/>
          </a:xfrm>
        </p:spPr>
        <p:txBody>
          <a:bodyPr/>
          <a:lstStyle/>
          <a:p>
            <a:r>
              <a:rPr lang="zh-CN" altLang="en-US" dirty="0" smtClean="0"/>
              <a:t>张东英</a:t>
            </a:r>
            <a:r>
              <a:rPr lang="en-US" dirty="0" smtClean="0"/>
              <a:t/>
            </a:r>
            <a:br>
              <a:rPr lang="en-US" dirty="0" smtClean="0"/>
            </a:br>
            <a:r>
              <a:rPr lang="zh-CN" altLang="en-US" dirty="0" smtClean="0"/>
              <a:t>中国区</a:t>
            </a:r>
            <a:r>
              <a:rPr lang="en-US" altLang="zh-CN" dirty="0" smtClean="0"/>
              <a:t>Fortify</a:t>
            </a:r>
            <a:r>
              <a:rPr lang="zh-CN" altLang="en-US" dirty="0" smtClean="0"/>
              <a:t>产品经理</a:t>
            </a:r>
            <a:endParaRPr lang="en-US" sz="1400" b="0" dirty="0" smtClean="0"/>
          </a:p>
          <a:p>
            <a:r>
              <a:rPr lang="en-US" dirty="0" smtClean="0"/>
              <a:t>HP Enterprise Security Products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33857949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28"/>
          <p:cNvSpPr>
            <a:spLocks noChangeArrowheads="1"/>
          </p:cNvSpPr>
          <p:nvPr/>
        </p:nvSpPr>
        <p:spPr bwMode="auto">
          <a:xfrm>
            <a:off x="8789286" y="3352801"/>
            <a:ext cx="164916" cy="359426"/>
          </a:xfrm>
          <a:prstGeom prst="rect">
            <a:avLst/>
          </a:prstGeom>
          <a:solidFill>
            <a:schemeClr val="tx1"/>
          </a:solidFill>
          <a:ln w="19050">
            <a:noFill/>
            <a:round/>
            <a:headEnd/>
            <a:tailEnd/>
          </a:ln>
        </p:spPr>
        <p:txBody>
          <a:bodyPr wrap="none" lIns="81629" tIns="40815" rIns="81629" bIns="40815">
            <a:spAutoFit/>
          </a:bodyPr>
          <a:lstStyle/>
          <a:p>
            <a:pPr algn="ctr">
              <a:spcBef>
                <a:spcPct val="50000"/>
              </a:spcBef>
            </a:pPr>
            <a:endParaRPr lang="en-AU"/>
          </a:p>
        </p:txBody>
      </p:sp>
      <p:pic>
        <p:nvPicPr>
          <p:cNvPr id="47" name="Picture 5" descr="Man_Cliff"/>
          <p:cNvPicPr>
            <a:picLocks noChangeAspect="1" noChangeArrowheads="1"/>
          </p:cNvPicPr>
          <p:nvPr/>
        </p:nvPicPr>
        <p:blipFill>
          <a:blip r:embed="rId8" cstate="print"/>
          <a:srcRect/>
          <a:stretch>
            <a:fillRect/>
          </a:stretch>
        </p:blipFill>
        <p:spPr bwMode="auto">
          <a:xfrm>
            <a:off x="533406" y="2204087"/>
            <a:ext cx="2111375" cy="2120265"/>
          </a:xfrm>
          <a:prstGeom prst="rect">
            <a:avLst/>
          </a:prstGeom>
          <a:noFill/>
          <a:ln w="9525">
            <a:noFill/>
            <a:miter lim="800000"/>
            <a:headEnd/>
            <a:tailEnd/>
          </a:ln>
        </p:spPr>
      </p:pic>
      <p:sp>
        <p:nvSpPr>
          <p:cNvPr id="48" name="TextBox 47"/>
          <p:cNvSpPr txBox="1">
            <a:spLocks noChangeArrowheads="1"/>
          </p:cNvSpPr>
          <p:nvPr/>
        </p:nvSpPr>
        <p:spPr bwMode="auto">
          <a:xfrm>
            <a:off x="674688" y="3469958"/>
            <a:ext cx="1758950" cy="685800"/>
          </a:xfrm>
          <a:prstGeom prst="rect">
            <a:avLst/>
          </a:prstGeom>
          <a:noFill/>
          <a:ln w="9525">
            <a:noFill/>
            <a:miter lim="800000"/>
            <a:headEnd/>
            <a:tailEnd/>
          </a:ln>
        </p:spPr>
        <p:txBody>
          <a:bodyPr lIns="81629" tIns="40815" rIns="81629" bIns="40815" anchor="ctr"/>
          <a:lstStyle/>
          <a:p>
            <a:pPr algn="ctr">
              <a:spcBef>
                <a:spcPct val="50000"/>
              </a:spcBef>
            </a:pPr>
            <a:r>
              <a:rPr lang="zh-CN" altLang="en-US" b="1" dirty="0" smtClean="0">
                <a:solidFill>
                  <a:schemeClr val="bg1"/>
                </a:solidFill>
                <a:latin typeface="HP Simplified" charset="0"/>
              </a:rPr>
              <a:t>资讯安全专家不懂软件开发</a:t>
            </a:r>
            <a:endParaRPr lang="en-US" b="1" dirty="0">
              <a:solidFill>
                <a:schemeClr val="bg1"/>
              </a:solidFill>
              <a:latin typeface="HP Simplified" charset="0"/>
            </a:endParaRPr>
          </a:p>
        </p:txBody>
      </p:sp>
      <p:grpSp>
        <p:nvGrpSpPr>
          <p:cNvPr id="3" name="Group 18"/>
          <p:cNvGrpSpPr>
            <a:grpSpLocks/>
          </p:cNvGrpSpPr>
          <p:nvPr/>
        </p:nvGrpSpPr>
        <p:grpSpPr bwMode="auto">
          <a:xfrm>
            <a:off x="6754813" y="2176945"/>
            <a:ext cx="2146300" cy="2147411"/>
            <a:chOff x="6555658" y="2131141"/>
            <a:chExt cx="2145890" cy="2863134"/>
          </a:xfrm>
        </p:grpSpPr>
        <p:pic>
          <p:nvPicPr>
            <p:cNvPr id="50" name="Picture 10" descr="Think_Man1"/>
            <p:cNvPicPr>
              <a:picLocks noChangeAspect="1" noChangeArrowheads="1"/>
            </p:cNvPicPr>
            <p:nvPr/>
          </p:nvPicPr>
          <p:blipFill>
            <a:blip r:embed="rId9" cstate="print"/>
            <a:srcRect/>
            <a:stretch>
              <a:fillRect/>
            </a:stretch>
          </p:blipFill>
          <p:spPr bwMode="auto">
            <a:xfrm>
              <a:off x="6790148" y="2131141"/>
              <a:ext cx="513502" cy="1519801"/>
            </a:xfrm>
            <a:prstGeom prst="rect">
              <a:avLst/>
            </a:prstGeom>
            <a:noFill/>
            <a:ln w="9525">
              <a:noFill/>
              <a:miter lim="800000"/>
              <a:headEnd/>
              <a:tailEnd/>
            </a:ln>
          </p:spPr>
        </p:pic>
        <p:pic>
          <p:nvPicPr>
            <p:cNvPr id="51" name="Picture 5" descr="Man_Cliff"/>
            <p:cNvPicPr>
              <a:picLocks noChangeAspect="1" noChangeArrowheads="1"/>
            </p:cNvPicPr>
            <p:nvPr/>
          </p:nvPicPr>
          <p:blipFill>
            <a:blip r:embed="rId8" cstate="print"/>
            <a:srcRect t="50822"/>
            <a:stretch>
              <a:fillRect/>
            </a:stretch>
          </p:blipFill>
          <p:spPr bwMode="auto">
            <a:xfrm flipH="1">
              <a:off x="6555658" y="3603830"/>
              <a:ext cx="2145890" cy="1390445"/>
            </a:xfrm>
            <a:prstGeom prst="rect">
              <a:avLst/>
            </a:prstGeom>
            <a:noFill/>
            <a:ln w="9525">
              <a:noFill/>
              <a:miter lim="800000"/>
              <a:headEnd/>
              <a:tailEnd/>
            </a:ln>
          </p:spPr>
        </p:pic>
      </p:grpSp>
      <p:sp>
        <p:nvSpPr>
          <p:cNvPr id="52" name="TextBox 51"/>
          <p:cNvSpPr txBox="1">
            <a:spLocks noChangeArrowheads="1"/>
          </p:cNvSpPr>
          <p:nvPr/>
        </p:nvSpPr>
        <p:spPr bwMode="auto">
          <a:xfrm>
            <a:off x="6875586" y="3469958"/>
            <a:ext cx="2268414" cy="685800"/>
          </a:xfrm>
          <a:prstGeom prst="rect">
            <a:avLst/>
          </a:prstGeom>
          <a:noFill/>
          <a:ln w="9525">
            <a:noFill/>
            <a:miter lim="800000"/>
            <a:headEnd/>
            <a:tailEnd/>
          </a:ln>
        </p:spPr>
        <p:txBody>
          <a:bodyPr lIns="81629" tIns="40815" rIns="81629" bIns="40815" anchor="ctr"/>
          <a:lstStyle/>
          <a:p>
            <a:pPr algn="ctr">
              <a:spcBef>
                <a:spcPct val="50000"/>
              </a:spcBef>
            </a:pPr>
            <a:r>
              <a:rPr lang="zh-CN" altLang="en-US" sz="1600" b="1" dirty="0" smtClean="0">
                <a:solidFill>
                  <a:schemeClr val="bg1"/>
                </a:solidFill>
                <a:latin typeface="HP Simplified" charset="0"/>
              </a:rPr>
              <a:t>软件开发人员</a:t>
            </a:r>
            <a:endParaRPr lang="en-US" altLang="zh-CN" sz="1600" b="1" dirty="0" smtClean="0">
              <a:solidFill>
                <a:schemeClr val="bg1"/>
              </a:solidFill>
              <a:latin typeface="HP Simplified" charset="0"/>
            </a:endParaRPr>
          </a:p>
          <a:p>
            <a:pPr algn="ctr">
              <a:spcBef>
                <a:spcPct val="50000"/>
              </a:spcBef>
            </a:pPr>
            <a:r>
              <a:rPr lang="zh-CN" altLang="en-US" sz="1600" b="1" dirty="0" smtClean="0">
                <a:solidFill>
                  <a:schemeClr val="bg1"/>
                </a:solidFill>
                <a:latin typeface="HP Simplified" charset="0"/>
              </a:rPr>
              <a:t>品保人员</a:t>
            </a:r>
          </a:p>
          <a:p>
            <a:pPr algn="ctr">
              <a:spcBef>
                <a:spcPct val="50000"/>
              </a:spcBef>
            </a:pPr>
            <a:r>
              <a:rPr lang="zh-CN" altLang="en-US" sz="1600" b="1" dirty="0" smtClean="0">
                <a:solidFill>
                  <a:schemeClr val="bg1"/>
                </a:solidFill>
                <a:latin typeface="HP Simplified" charset="0"/>
              </a:rPr>
              <a:t>不懂软件安全知识</a:t>
            </a:r>
            <a:endParaRPr lang="en-US" sz="1600" b="1" dirty="0">
              <a:solidFill>
                <a:schemeClr val="bg1"/>
              </a:solidFill>
              <a:latin typeface="HP Simplified" charset="0"/>
            </a:endParaRPr>
          </a:p>
        </p:txBody>
      </p:sp>
      <p:pic>
        <p:nvPicPr>
          <p:cNvPr id="53" name="Picture 5" descr="Man_Cliff"/>
          <p:cNvPicPr>
            <a:picLocks noChangeAspect="1" noChangeArrowheads="1"/>
          </p:cNvPicPr>
          <p:nvPr/>
        </p:nvPicPr>
        <p:blipFill>
          <a:blip r:embed="rId8" cstate="print"/>
          <a:srcRect l="64191" b="48476"/>
          <a:stretch>
            <a:fillRect/>
          </a:stretch>
        </p:blipFill>
        <p:spPr bwMode="auto">
          <a:xfrm>
            <a:off x="1667791" y="2206560"/>
            <a:ext cx="754063" cy="1092994"/>
          </a:xfrm>
          <a:prstGeom prst="rect">
            <a:avLst/>
          </a:prstGeom>
          <a:noFill/>
          <a:ln w="9525">
            <a:noFill/>
            <a:miter lim="800000"/>
            <a:headEnd/>
            <a:tailEnd/>
          </a:ln>
        </p:spPr>
      </p:pic>
      <p:cxnSp>
        <p:nvCxnSpPr>
          <p:cNvPr id="56" name="Straight Connector 26"/>
          <p:cNvCxnSpPr>
            <a:cxnSpLocks noChangeShapeType="1"/>
          </p:cNvCxnSpPr>
          <p:nvPr/>
        </p:nvCxnSpPr>
        <p:spPr bwMode="auto">
          <a:xfrm rot="10800000">
            <a:off x="6" y="3341371"/>
            <a:ext cx="968375" cy="714"/>
          </a:xfrm>
          <a:prstGeom prst="line">
            <a:avLst/>
          </a:prstGeom>
          <a:noFill/>
          <a:ln w="38100">
            <a:solidFill>
              <a:schemeClr val="tx1"/>
            </a:solidFill>
            <a:round/>
            <a:headEnd/>
            <a:tailEnd/>
          </a:ln>
        </p:spPr>
      </p:cxnSp>
      <p:pic>
        <p:nvPicPr>
          <p:cNvPr id="57" name="Picture 10" descr="Think_Man1"/>
          <p:cNvPicPr>
            <a:picLocks noChangeAspect="1" noChangeArrowheads="1"/>
          </p:cNvPicPr>
          <p:nvPr/>
        </p:nvPicPr>
        <p:blipFill>
          <a:blip r:embed="rId9" cstate="print"/>
          <a:srcRect/>
          <a:stretch>
            <a:fillRect/>
          </a:stretch>
        </p:blipFill>
        <p:spPr bwMode="auto">
          <a:xfrm>
            <a:off x="8629650" y="2160619"/>
            <a:ext cx="514350" cy="1139428"/>
          </a:xfrm>
          <a:prstGeom prst="rect">
            <a:avLst/>
          </a:prstGeom>
          <a:noFill/>
          <a:ln w="9525">
            <a:noFill/>
            <a:miter lim="800000"/>
            <a:headEnd/>
            <a:tailEnd/>
          </a:ln>
        </p:spPr>
      </p:pic>
      <p:sp>
        <p:nvSpPr>
          <p:cNvPr id="58" name="Rectangle 20"/>
          <p:cNvSpPr>
            <a:spLocks noChangeArrowheads="1"/>
          </p:cNvSpPr>
          <p:nvPr/>
        </p:nvSpPr>
        <p:spPr bwMode="auto">
          <a:xfrm>
            <a:off x="0" y="3343516"/>
            <a:ext cx="642938" cy="964406"/>
          </a:xfrm>
          <a:prstGeom prst="rect">
            <a:avLst/>
          </a:prstGeom>
          <a:solidFill>
            <a:schemeClr val="tx1"/>
          </a:solidFill>
          <a:ln w="25400">
            <a:solidFill>
              <a:srgbClr val="000000"/>
            </a:solidFill>
            <a:round/>
            <a:headEnd/>
            <a:tailEnd/>
          </a:ln>
        </p:spPr>
        <p:txBody>
          <a:bodyPr lIns="43955" tIns="21978" rIns="43955" bIns="21978"/>
          <a:lstStyle/>
          <a:p>
            <a:pPr algn="ctr"/>
            <a:endParaRPr lang="en-AU"/>
          </a:p>
        </p:txBody>
      </p:sp>
      <p:sp>
        <p:nvSpPr>
          <p:cNvPr id="59" name="Rectangle 22"/>
          <p:cNvSpPr>
            <a:spLocks noChangeArrowheads="1"/>
          </p:cNvSpPr>
          <p:nvPr/>
        </p:nvSpPr>
        <p:spPr bwMode="auto">
          <a:xfrm>
            <a:off x="8893981" y="3343516"/>
            <a:ext cx="250031" cy="964406"/>
          </a:xfrm>
          <a:prstGeom prst="rect">
            <a:avLst/>
          </a:prstGeom>
          <a:solidFill>
            <a:schemeClr val="tx1"/>
          </a:solidFill>
          <a:ln w="25400">
            <a:solidFill>
              <a:srgbClr val="000000"/>
            </a:solidFill>
            <a:round/>
            <a:headEnd/>
            <a:tailEnd/>
          </a:ln>
        </p:spPr>
        <p:txBody>
          <a:bodyPr lIns="43955" tIns="21978" rIns="43955" bIns="21978"/>
          <a:lstStyle/>
          <a:p>
            <a:pPr algn="ctr"/>
            <a:endParaRPr lang="en-AU"/>
          </a:p>
        </p:txBody>
      </p:sp>
      <p:sp>
        <p:nvSpPr>
          <p:cNvPr id="60" name="TextBox 14"/>
          <p:cNvSpPr txBox="1">
            <a:spLocks noChangeArrowheads="1"/>
          </p:cNvSpPr>
          <p:nvPr/>
        </p:nvSpPr>
        <p:spPr bwMode="auto">
          <a:xfrm>
            <a:off x="923192" y="848458"/>
            <a:ext cx="7696200" cy="861774"/>
          </a:xfrm>
          <a:prstGeom prst="rect">
            <a:avLst/>
          </a:prstGeom>
          <a:noFill/>
          <a:ln w="9525">
            <a:noFill/>
            <a:miter lim="800000"/>
            <a:headEnd/>
            <a:tailEnd/>
          </a:ln>
        </p:spPr>
        <p:txBody>
          <a:bodyPr wrap="square">
            <a:spAutoFit/>
          </a:bodyPr>
          <a:lstStyle/>
          <a:p>
            <a:pPr>
              <a:spcBef>
                <a:spcPct val="50000"/>
              </a:spcBef>
            </a:pPr>
            <a:r>
              <a:rPr lang="zh-CN" altLang="en-US" sz="2000" dirty="0" smtClean="0">
                <a:solidFill>
                  <a:schemeClr val="tx2">
                    <a:lumMod val="95000"/>
                    <a:lumOff val="5000"/>
                  </a:schemeClr>
                </a:solidFill>
                <a:latin typeface="HP Simplified" charset="0"/>
              </a:rPr>
              <a:t>软件测试现状</a:t>
            </a:r>
            <a:r>
              <a:rPr lang="en-AU" sz="2000" dirty="0" smtClean="0">
                <a:solidFill>
                  <a:schemeClr val="tx2">
                    <a:lumMod val="95000"/>
                    <a:lumOff val="5000"/>
                  </a:schemeClr>
                </a:solidFill>
                <a:latin typeface="HP Simplified" charset="0"/>
              </a:rPr>
              <a:t>: </a:t>
            </a:r>
          </a:p>
          <a:p>
            <a:pPr>
              <a:spcBef>
                <a:spcPct val="50000"/>
              </a:spcBef>
            </a:pPr>
            <a:r>
              <a:rPr lang="zh-CN" altLang="en-US" sz="2000" dirty="0" smtClean="0">
                <a:solidFill>
                  <a:schemeClr val="tx2">
                    <a:lumMod val="95000"/>
                    <a:lumOff val="5000"/>
                  </a:schemeClr>
                </a:solidFill>
                <a:latin typeface="HP Simplified" charset="0"/>
              </a:rPr>
              <a:t>在预算内准时完成</a:t>
            </a:r>
            <a:r>
              <a:rPr lang="zh-TW" altLang="en-US" sz="2000" dirty="0" smtClean="0">
                <a:solidFill>
                  <a:schemeClr val="tx2">
                    <a:lumMod val="95000"/>
                    <a:lumOff val="5000"/>
                  </a:schemeClr>
                </a:solidFill>
                <a:latin typeface="HP Simplified" charset="0"/>
              </a:rPr>
              <a:t> </a:t>
            </a:r>
            <a:r>
              <a:rPr lang="en-US" altLang="zh-TW" sz="2000" dirty="0" smtClean="0">
                <a:solidFill>
                  <a:schemeClr val="tx2">
                    <a:lumMod val="95000"/>
                    <a:lumOff val="5000"/>
                  </a:schemeClr>
                </a:solidFill>
                <a:latin typeface="HP Simplified" charset="0"/>
              </a:rPr>
              <a:t>- </a:t>
            </a:r>
            <a:r>
              <a:rPr lang="zh-CN" altLang="en-US" sz="2000" dirty="0" smtClean="0">
                <a:solidFill>
                  <a:schemeClr val="tx2">
                    <a:lumMod val="95000"/>
                    <a:lumOff val="5000"/>
                  </a:schemeClr>
                </a:solidFill>
                <a:latin typeface="HP Simplified" charset="0"/>
              </a:rPr>
              <a:t>功能测</a:t>
            </a:r>
            <a:r>
              <a:rPr lang="zh-CN" altLang="en-US" sz="2000" smtClean="0">
                <a:solidFill>
                  <a:schemeClr val="tx2">
                    <a:lumMod val="95000"/>
                    <a:lumOff val="5000"/>
                  </a:schemeClr>
                </a:solidFill>
                <a:latin typeface="HP Simplified" charset="0"/>
              </a:rPr>
              <a:t>试与性能测</a:t>
            </a:r>
            <a:r>
              <a:rPr lang="zh-CN" altLang="en-US" sz="2000" dirty="0" smtClean="0">
                <a:solidFill>
                  <a:schemeClr val="tx2">
                    <a:lumMod val="95000"/>
                    <a:lumOff val="5000"/>
                  </a:schemeClr>
                </a:solidFill>
                <a:latin typeface="HP Simplified" charset="0"/>
              </a:rPr>
              <a:t>试</a:t>
            </a:r>
            <a:endParaRPr lang="en-US" sz="2000" dirty="0">
              <a:solidFill>
                <a:schemeClr val="tx2">
                  <a:lumMod val="95000"/>
                  <a:lumOff val="5000"/>
                </a:schemeClr>
              </a:solidFill>
              <a:latin typeface="HP Simplified" charset="0"/>
            </a:endParaRPr>
          </a:p>
        </p:txBody>
      </p:sp>
      <p:sp>
        <p:nvSpPr>
          <p:cNvPr id="63" name="Title 22"/>
          <p:cNvSpPr>
            <a:spLocks noGrp="1"/>
          </p:cNvSpPr>
          <p:nvPr>
            <p:ph type="title"/>
            <p:custDataLst>
              <p:tags r:id="rId3"/>
            </p:custDataLst>
          </p:nvPr>
        </p:nvSpPr>
        <p:spPr>
          <a:xfrm>
            <a:off x="331470" y="235064"/>
            <a:ext cx="8117206" cy="430887"/>
          </a:xfrm>
        </p:spPr>
        <p:txBody>
          <a:bodyPr/>
          <a:lstStyle/>
          <a:p>
            <a:pPr lvl="0"/>
            <a:r>
              <a:rPr lang="zh-CN" altLang="en-US" dirty="0" smtClean="0"/>
              <a:t>软件安全测试的挑战</a:t>
            </a:r>
            <a:endParaRPr lang="en-US" dirty="0"/>
          </a:p>
        </p:txBody>
      </p:sp>
      <p:pic>
        <p:nvPicPr>
          <p:cNvPr id="20" name="Picture 10" descr="Think_Man1"/>
          <p:cNvPicPr>
            <a:picLocks noChangeAspect="1" noChangeArrowheads="1"/>
          </p:cNvPicPr>
          <p:nvPr/>
        </p:nvPicPr>
        <p:blipFill>
          <a:blip r:embed="rId9" cstate="print"/>
          <a:srcRect/>
          <a:stretch>
            <a:fillRect/>
          </a:stretch>
        </p:blipFill>
        <p:spPr bwMode="auto">
          <a:xfrm>
            <a:off x="7578970" y="2128381"/>
            <a:ext cx="514350" cy="1139428"/>
          </a:xfrm>
          <a:prstGeom prst="rect">
            <a:avLst/>
          </a:prstGeom>
          <a:noFill/>
          <a:ln w="9525">
            <a:noFill/>
            <a:miter lim="800000"/>
            <a:headEnd/>
            <a:tailEnd/>
          </a:ln>
        </p:spPr>
      </p:pic>
      <p:pic>
        <p:nvPicPr>
          <p:cNvPr id="21" name="Picture 10" descr="Think_Man1"/>
          <p:cNvPicPr>
            <a:picLocks noChangeAspect="1" noChangeArrowheads="1"/>
          </p:cNvPicPr>
          <p:nvPr/>
        </p:nvPicPr>
        <p:blipFill>
          <a:blip r:embed="rId9" cstate="print"/>
          <a:srcRect/>
          <a:stretch>
            <a:fillRect/>
          </a:stretch>
        </p:blipFill>
        <p:spPr bwMode="auto">
          <a:xfrm>
            <a:off x="8144608" y="2140104"/>
            <a:ext cx="514350" cy="1139428"/>
          </a:xfrm>
          <a:prstGeom prst="rect">
            <a:avLst/>
          </a:prstGeom>
          <a:noFill/>
          <a:ln w="9525">
            <a:noFill/>
            <a:miter lim="800000"/>
            <a:headEnd/>
            <a:tailEnd/>
          </a:ln>
        </p:spPr>
      </p:pic>
      <p:pic>
        <p:nvPicPr>
          <p:cNvPr id="22" name="Picture 10" descr="Think_Man1"/>
          <p:cNvPicPr>
            <a:picLocks noChangeAspect="1" noChangeArrowheads="1"/>
          </p:cNvPicPr>
          <p:nvPr/>
        </p:nvPicPr>
        <p:blipFill>
          <a:blip r:embed="rId9" cstate="print"/>
          <a:srcRect/>
          <a:stretch>
            <a:fillRect/>
          </a:stretch>
        </p:blipFill>
        <p:spPr bwMode="auto">
          <a:xfrm>
            <a:off x="7318132" y="1005896"/>
            <a:ext cx="514350" cy="1139428"/>
          </a:xfrm>
          <a:prstGeom prst="rect">
            <a:avLst/>
          </a:prstGeom>
          <a:noFill/>
          <a:ln w="9525">
            <a:noFill/>
            <a:miter lim="800000"/>
            <a:headEnd/>
            <a:tailEnd/>
          </a:ln>
        </p:spPr>
      </p:pic>
      <p:pic>
        <p:nvPicPr>
          <p:cNvPr id="23" name="Picture 10" descr="Think_Man1"/>
          <p:cNvPicPr>
            <a:picLocks noChangeAspect="1" noChangeArrowheads="1"/>
          </p:cNvPicPr>
          <p:nvPr/>
        </p:nvPicPr>
        <p:blipFill>
          <a:blip r:embed="rId9" cstate="print"/>
          <a:srcRect/>
          <a:stretch>
            <a:fillRect/>
          </a:stretch>
        </p:blipFill>
        <p:spPr bwMode="auto">
          <a:xfrm>
            <a:off x="7951177" y="1005897"/>
            <a:ext cx="514350" cy="1139428"/>
          </a:xfrm>
          <a:prstGeom prst="rect">
            <a:avLst/>
          </a:prstGeom>
          <a:noFill/>
          <a:ln w="9525">
            <a:noFill/>
            <a:miter lim="800000"/>
            <a:headEnd/>
            <a:tailEnd/>
          </a:ln>
        </p:spPr>
      </p:pic>
      <p:pic>
        <p:nvPicPr>
          <p:cNvPr id="24" name="Picture 10" descr="Think_Man1"/>
          <p:cNvPicPr>
            <a:picLocks noChangeAspect="1" noChangeArrowheads="1"/>
          </p:cNvPicPr>
          <p:nvPr/>
        </p:nvPicPr>
        <p:blipFill>
          <a:blip r:embed="rId9" cstate="print"/>
          <a:srcRect/>
          <a:stretch>
            <a:fillRect/>
          </a:stretch>
        </p:blipFill>
        <p:spPr bwMode="auto">
          <a:xfrm>
            <a:off x="8471389" y="994173"/>
            <a:ext cx="514350" cy="1139428"/>
          </a:xfrm>
          <a:prstGeom prst="rect">
            <a:avLst/>
          </a:prstGeom>
          <a:noFill/>
          <a:ln w="9525">
            <a:noFill/>
            <a:miter lim="800000"/>
            <a:headEnd/>
            <a:tailEnd/>
          </a:ln>
        </p:spPr>
      </p:pic>
      <p:grpSp>
        <p:nvGrpSpPr>
          <p:cNvPr id="30" name="Group 29"/>
          <p:cNvGrpSpPr/>
          <p:nvPr/>
        </p:nvGrpSpPr>
        <p:grpSpPr>
          <a:xfrm>
            <a:off x="2360620" y="1934416"/>
            <a:ext cx="4740275" cy="2690819"/>
            <a:chOff x="2360620" y="1934416"/>
            <a:chExt cx="4740275" cy="2690819"/>
          </a:xfrm>
        </p:grpSpPr>
        <p:grpSp>
          <p:nvGrpSpPr>
            <p:cNvPr id="27" name="Group 26"/>
            <p:cNvGrpSpPr/>
            <p:nvPr/>
          </p:nvGrpSpPr>
          <p:grpSpPr>
            <a:xfrm>
              <a:off x="2360620" y="2283813"/>
              <a:ext cx="4740275" cy="2341422"/>
              <a:chOff x="2360620" y="2283813"/>
              <a:chExt cx="4740275" cy="2341422"/>
            </a:xfrm>
          </p:grpSpPr>
          <p:grpSp>
            <p:nvGrpSpPr>
              <p:cNvPr id="2" name="Group 26"/>
              <p:cNvGrpSpPr>
                <a:grpSpLocks/>
              </p:cNvGrpSpPr>
              <p:nvPr/>
            </p:nvGrpSpPr>
            <p:grpSpPr bwMode="auto">
              <a:xfrm>
                <a:off x="2360620" y="3309227"/>
                <a:ext cx="4740275" cy="1316008"/>
                <a:chOff x="2360552" y="3639573"/>
                <a:chExt cx="4740796" cy="1756232"/>
              </a:xfrm>
            </p:grpSpPr>
            <p:sp>
              <p:nvSpPr>
                <p:cNvPr id="43" name="TextBox 6"/>
                <p:cNvSpPr txBox="1">
                  <a:spLocks noChangeArrowheads="1"/>
                </p:cNvSpPr>
                <p:nvPr/>
              </p:nvSpPr>
              <p:spPr bwMode="auto">
                <a:xfrm>
                  <a:off x="2360552" y="3639573"/>
                  <a:ext cx="4740796" cy="1354701"/>
                </a:xfrm>
                <a:prstGeom prst="rect">
                  <a:avLst/>
                </a:prstGeom>
                <a:noFill/>
                <a:ln w="9525">
                  <a:noFill/>
                  <a:miter lim="800000"/>
                  <a:headEnd/>
                  <a:tailEnd/>
                </a:ln>
              </p:spPr>
              <p:txBody>
                <a:bodyPr anchor="ctr"/>
                <a:lstStyle/>
                <a:p>
                  <a:pPr algn="ctr">
                    <a:spcBef>
                      <a:spcPct val="50000"/>
                    </a:spcBef>
                  </a:pPr>
                  <a:endParaRPr lang="en-AU"/>
                </a:p>
              </p:txBody>
            </p:sp>
            <p:sp>
              <p:nvSpPr>
                <p:cNvPr id="46" name="TextBox 14"/>
                <p:cNvSpPr txBox="1">
                  <a:spLocks noChangeArrowheads="1"/>
                </p:cNvSpPr>
                <p:nvPr/>
              </p:nvSpPr>
              <p:spPr bwMode="auto">
                <a:xfrm>
                  <a:off x="2968925" y="4143071"/>
                  <a:ext cx="3306076" cy="1252734"/>
                </a:xfrm>
                <a:prstGeom prst="rect">
                  <a:avLst/>
                </a:prstGeom>
                <a:noFill/>
                <a:ln w="9525">
                  <a:noFill/>
                  <a:miter lim="800000"/>
                  <a:headEnd/>
                  <a:tailEnd/>
                </a:ln>
              </p:spPr>
              <p:txBody>
                <a:bodyPr wrap="none">
                  <a:spAutoFit/>
                </a:bodyPr>
                <a:lstStyle/>
                <a:p>
                  <a:pPr algn="ctr">
                    <a:spcBef>
                      <a:spcPct val="50000"/>
                    </a:spcBef>
                  </a:pPr>
                  <a:r>
                    <a:rPr lang="zh-CN" altLang="en-US" sz="2200" b="1" dirty="0" smtClean="0">
                      <a:solidFill>
                        <a:srgbClr val="0083C4"/>
                      </a:solidFill>
                      <a:latin typeface="HP Simplified" charset="0"/>
                    </a:rPr>
                    <a:t>代沟</a:t>
                  </a:r>
                </a:p>
                <a:p>
                  <a:pPr algn="ctr">
                    <a:spcBef>
                      <a:spcPct val="50000"/>
                    </a:spcBef>
                  </a:pPr>
                  <a:r>
                    <a:rPr lang="zh-CN" altLang="en-US" sz="2200" b="1" dirty="0" smtClean="0">
                      <a:solidFill>
                        <a:srgbClr val="0083C4"/>
                      </a:solidFill>
                      <a:latin typeface="HP Simplified" charset="0"/>
                    </a:rPr>
                    <a:t>要搭起</a:t>
                  </a:r>
                  <a:r>
                    <a:rPr lang="zh-TW" altLang="en-US" sz="2200" b="1" dirty="0" smtClean="0">
                      <a:solidFill>
                        <a:srgbClr val="0083C4"/>
                      </a:solidFill>
                      <a:latin typeface="HP Simplified" charset="0"/>
                    </a:rPr>
                    <a:t>安全</a:t>
                  </a:r>
                  <a:r>
                    <a:rPr lang="zh-CN" altLang="en-US" sz="2200" b="1" dirty="0" smtClean="0">
                      <a:solidFill>
                        <a:srgbClr val="0083C4"/>
                      </a:solidFill>
                      <a:latin typeface="HP Simplified" charset="0"/>
                    </a:rPr>
                    <a:t>测试整合桥梁</a:t>
                  </a:r>
                  <a:endParaRPr lang="en-US" sz="2200" b="1" dirty="0">
                    <a:solidFill>
                      <a:srgbClr val="0083C4"/>
                    </a:solidFill>
                    <a:latin typeface="HP Simplified" charset="0"/>
                  </a:endParaRPr>
                </a:p>
              </p:txBody>
            </p:sp>
          </p:grpSp>
          <p:pic>
            <p:nvPicPr>
              <p:cNvPr id="26" name="Picture 2" descr="http://www.google.com/logos/2012/harbor_bridge-2012-hp.jpg">
                <a:hlinkClick r:id="rId10"/>
              </p:cNvPr>
              <p:cNvPicPr>
                <a:picLocks noChangeAspect="1" noChangeArrowheads="1"/>
              </p:cNvPicPr>
              <p:nvPr/>
            </p:nvPicPr>
            <p:blipFill>
              <a:blip r:embed="rId11"/>
              <a:srcRect/>
              <a:stretch>
                <a:fillRect/>
              </a:stretch>
            </p:blipFill>
            <p:spPr bwMode="auto">
              <a:xfrm>
                <a:off x="2567353" y="2283813"/>
                <a:ext cx="4193931" cy="1382579"/>
              </a:xfrm>
              <a:prstGeom prst="rect">
                <a:avLst/>
              </a:prstGeom>
              <a:noFill/>
            </p:spPr>
          </p:pic>
        </p:grpSp>
        <p:pic>
          <p:nvPicPr>
            <p:cNvPr id="28" name="Picture 27" descr="HP_Blue_RGB_150_SM.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10454" y="1934416"/>
              <a:ext cx="351691" cy="351691"/>
            </a:xfrm>
            <a:prstGeom prst="rect">
              <a:avLst/>
            </a:prstGeom>
          </p:spPr>
        </p:pic>
      </p:grpSp>
    </p:spTree>
    <p:extLst>
      <p:ext uri="{BB962C8B-B14F-4D97-AF65-F5344CB8AC3E}">
        <p14:creationId xmlns:p14="http://schemas.microsoft.com/office/powerpoint/2010/main" val="271335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1000"/>
                                        <p:tgtEl>
                                          <p:spTgt spid="48"/>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randombar(horizontal)">
                                      <p:cBhvr>
                                        <p:cTn id="11" dur="10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000">
                                          <p:val>
                                            <p:strVal val="#ppt_x"/>
                                          </p:val>
                                        </p:tav>
                                      </p:tavLst>
                                    </p:anim>
                                    <p:anim calcmode="lin" valueType="num">
                                      <p:cBhvr additive="base">
                                        <p:cTn id="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6179879" y="1731557"/>
            <a:ext cx="1066800" cy="2057400"/>
          </a:xfrm>
          <a:prstGeom prst="rect">
            <a:avLst/>
          </a:prstGeom>
          <a:solidFill>
            <a:schemeClr val="accent4"/>
          </a:solidFill>
          <a:ln w="12700" cap="flat" cmpd="sng" algn="ctr">
            <a:noFill/>
            <a:prstDash val="solid"/>
            <a:round/>
            <a:headEnd type="triangle" w="lg" len="lg"/>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ysClr val="windowText" lastClr="000000"/>
              </a:solidFill>
              <a:effectLst/>
              <a:latin typeface="Arial" charset="0"/>
            </a:endParaRPr>
          </a:p>
        </p:txBody>
      </p:sp>
      <p:sp>
        <p:nvSpPr>
          <p:cNvPr id="36" name="Text Box 8"/>
          <p:cNvSpPr txBox="1">
            <a:spLocks noChangeArrowheads="1"/>
          </p:cNvSpPr>
          <p:nvPr/>
        </p:nvSpPr>
        <p:spPr bwMode="auto">
          <a:xfrm>
            <a:off x="6526494" y="1489157"/>
            <a:ext cx="436338" cy="276999"/>
          </a:xfrm>
          <a:prstGeom prst="rect">
            <a:avLst/>
          </a:prstGeom>
          <a:noFill/>
          <a:ln w="38100" algn="ctr">
            <a:noFill/>
            <a:miter lim="800000"/>
            <a:headEnd type="none" w="lg" len="lg"/>
            <a:tailEnd type="none" w="lg" len="lg"/>
          </a:ln>
        </p:spPr>
        <p:txBody>
          <a:bodyPr wrap="none">
            <a:spAutoFit/>
          </a:bodyPr>
          <a:lstStyle/>
          <a:p>
            <a:pPr algn="ctr"/>
            <a:r>
              <a:rPr lang="en-US" sz="1200" b="1" dirty="0" smtClean="0">
                <a:solidFill>
                  <a:sysClr val="windowText" lastClr="000000"/>
                </a:solidFill>
              </a:rPr>
              <a:t>30X</a:t>
            </a:r>
            <a:endParaRPr lang="en-US" sz="1200" b="1" dirty="0">
              <a:solidFill>
                <a:sysClr val="windowText" lastClr="000000"/>
              </a:solidFill>
            </a:endParaRPr>
          </a:p>
        </p:txBody>
      </p:sp>
      <p:sp>
        <p:nvSpPr>
          <p:cNvPr id="37" name="Text Box 8"/>
          <p:cNvSpPr txBox="1">
            <a:spLocks noChangeArrowheads="1"/>
          </p:cNvSpPr>
          <p:nvPr/>
        </p:nvSpPr>
        <p:spPr bwMode="auto">
          <a:xfrm>
            <a:off x="5230359" y="2528743"/>
            <a:ext cx="436338" cy="276999"/>
          </a:xfrm>
          <a:prstGeom prst="rect">
            <a:avLst/>
          </a:prstGeom>
          <a:noFill/>
          <a:ln w="38100" algn="ctr">
            <a:noFill/>
            <a:miter lim="800000"/>
            <a:headEnd type="none" w="lg" len="lg"/>
            <a:tailEnd type="none" w="lg" len="lg"/>
          </a:ln>
        </p:spPr>
        <p:txBody>
          <a:bodyPr wrap="none">
            <a:spAutoFit/>
          </a:bodyPr>
          <a:lstStyle/>
          <a:p>
            <a:pPr algn="ctr"/>
            <a:r>
              <a:rPr lang="en-US" sz="1200" b="1" dirty="0" smtClean="0">
                <a:solidFill>
                  <a:sysClr val="windowText" lastClr="000000"/>
                </a:solidFill>
              </a:rPr>
              <a:t>15X</a:t>
            </a:r>
            <a:endParaRPr lang="en-US" sz="1200" b="1" dirty="0">
              <a:solidFill>
                <a:sysClr val="windowText" lastClr="000000"/>
              </a:solidFill>
            </a:endParaRPr>
          </a:p>
        </p:txBody>
      </p:sp>
      <p:sp>
        <p:nvSpPr>
          <p:cNvPr id="41" name="Rectangle 40"/>
          <p:cNvSpPr/>
          <p:nvPr/>
        </p:nvSpPr>
        <p:spPr bwMode="auto">
          <a:xfrm>
            <a:off x="4946514" y="2760257"/>
            <a:ext cx="1066800" cy="1028700"/>
          </a:xfrm>
          <a:prstGeom prst="rect">
            <a:avLst/>
          </a:prstGeom>
          <a:solidFill>
            <a:schemeClr val="accent4"/>
          </a:solidFill>
          <a:ln w="12700" cap="flat" cmpd="sng" algn="ctr">
            <a:noFill/>
            <a:prstDash val="solid"/>
            <a:round/>
            <a:headEnd type="triangle" w="lg" len="lg"/>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ysClr val="windowText" lastClr="000000"/>
              </a:solidFill>
              <a:effectLst/>
              <a:latin typeface="Arial" charset="0"/>
            </a:endParaRPr>
          </a:p>
        </p:txBody>
      </p:sp>
      <p:sp>
        <p:nvSpPr>
          <p:cNvPr id="38" name="Text Box 8"/>
          <p:cNvSpPr txBox="1">
            <a:spLocks noChangeArrowheads="1"/>
          </p:cNvSpPr>
          <p:nvPr/>
        </p:nvSpPr>
        <p:spPr bwMode="auto">
          <a:xfrm>
            <a:off x="4009877" y="2768229"/>
            <a:ext cx="436337" cy="276999"/>
          </a:xfrm>
          <a:prstGeom prst="rect">
            <a:avLst/>
          </a:prstGeom>
          <a:noFill/>
          <a:ln w="38100" algn="ctr">
            <a:noFill/>
            <a:miter lim="800000"/>
            <a:headEnd type="none" w="lg" len="lg"/>
            <a:tailEnd type="none" w="lg" len="lg"/>
          </a:ln>
        </p:spPr>
        <p:txBody>
          <a:bodyPr wrap="none">
            <a:spAutoFit/>
          </a:bodyPr>
          <a:lstStyle/>
          <a:p>
            <a:pPr algn="ctr"/>
            <a:r>
              <a:rPr lang="en-US" sz="1200" b="1" dirty="0" smtClean="0">
                <a:solidFill>
                  <a:sysClr val="windowText" lastClr="000000"/>
                </a:solidFill>
              </a:rPr>
              <a:t>10X</a:t>
            </a:r>
            <a:endParaRPr lang="en-US" sz="1200" b="1" dirty="0">
              <a:solidFill>
                <a:sysClr val="windowText" lastClr="000000"/>
              </a:solidFill>
            </a:endParaRPr>
          </a:p>
        </p:txBody>
      </p:sp>
      <p:sp>
        <p:nvSpPr>
          <p:cNvPr id="43" name="Rectangle 42"/>
          <p:cNvSpPr/>
          <p:nvPr/>
        </p:nvSpPr>
        <p:spPr bwMode="auto">
          <a:xfrm>
            <a:off x="3694658" y="2988857"/>
            <a:ext cx="1066800" cy="800100"/>
          </a:xfrm>
          <a:prstGeom prst="rect">
            <a:avLst/>
          </a:prstGeom>
          <a:solidFill>
            <a:schemeClr val="accent4"/>
          </a:solidFill>
          <a:ln w="12700" cap="flat" cmpd="sng" algn="ctr">
            <a:noFill/>
            <a:prstDash val="solid"/>
            <a:round/>
            <a:headEnd type="triangle" w="lg" len="lg"/>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ysClr val="windowText" lastClr="000000"/>
              </a:solidFill>
              <a:effectLst/>
              <a:latin typeface="Arial" charset="0"/>
            </a:endParaRPr>
          </a:p>
        </p:txBody>
      </p:sp>
      <p:sp>
        <p:nvSpPr>
          <p:cNvPr id="39" name="Text Box 8"/>
          <p:cNvSpPr txBox="1">
            <a:spLocks noChangeArrowheads="1"/>
          </p:cNvSpPr>
          <p:nvPr/>
        </p:nvSpPr>
        <p:spPr bwMode="auto">
          <a:xfrm>
            <a:off x="2850741" y="3168279"/>
            <a:ext cx="354584" cy="276999"/>
          </a:xfrm>
          <a:prstGeom prst="rect">
            <a:avLst/>
          </a:prstGeom>
          <a:noFill/>
          <a:ln w="38100" algn="ctr">
            <a:noFill/>
            <a:miter lim="800000"/>
            <a:headEnd type="none" w="lg" len="lg"/>
            <a:tailEnd type="none" w="lg" len="lg"/>
          </a:ln>
        </p:spPr>
        <p:txBody>
          <a:bodyPr wrap="none">
            <a:spAutoFit/>
          </a:bodyPr>
          <a:lstStyle/>
          <a:p>
            <a:pPr algn="ctr"/>
            <a:r>
              <a:rPr lang="en-US" sz="1200" b="1" dirty="0" smtClean="0">
                <a:solidFill>
                  <a:sysClr val="windowText" lastClr="000000"/>
                </a:solidFill>
              </a:rPr>
              <a:t>5X</a:t>
            </a:r>
            <a:endParaRPr lang="en-US" sz="1200" b="1" dirty="0">
              <a:solidFill>
                <a:sysClr val="windowText" lastClr="000000"/>
              </a:solidFill>
            </a:endParaRPr>
          </a:p>
        </p:txBody>
      </p:sp>
      <p:sp>
        <p:nvSpPr>
          <p:cNvPr id="44" name="Rectangle 43"/>
          <p:cNvSpPr/>
          <p:nvPr/>
        </p:nvSpPr>
        <p:spPr bwMode="auto">
          <a:xfrm>
            <a:off x="2453688" y="3388907"/>
            <a:ext cx="1066800" cy="400050"/>
          </a:xfrm>
          <a:prstGeom prst="rect">
            <a:avLst/>
          </a:prstGeom>
          <a:solidFill>
            <a:schemeClr val="accent4"/>
          </a:solidFill>
          <a:ln w="12700" cap="flat" cmpd="sng" algn="ctr">
            <a:noFill/>
            <a:prstDash val="solid"/>
            <a:round/>
            <a:headEnd type="triangle" w="lg" len="lg"/>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effectLst/>
              <a:latin typeface="Arial" charset="0"/>
            </a:endParaRPr>
          </a:p>
        </p:txBody>
      </p:sp>
      <p:sp>
        <p:nvSpPr>
          <p:cNvPr id="40" name="Text Box 8"/>
          <p:cNvSpPr txBox="1">
            <a:spLocks noChangeArrowheads="1"/>
          </p:cNvSpPr>
          <p:nvPr/>
        </p:nvSpPr>
        <p:spPr bwMode="auto">
          <a:xfrm>
            <a:off x="1549651" y="3454029"/>
            <a:ext cx="354584" cy="276999"/>
          </a:xfrm>
          <a:prstGeom prst="rect">
            <a:avLst/>
          </a:prstGeom>
          <a:noFill/>
          <a:ln w="38100" algn="ctr">
            <a:noFill/>
            <a:miter lim="800000"/>
            <a:headEnd type="none" w="lg" len="lg"/>
            <a:tailEnd type="none" w="lg" len="lg"/>
          </a:ln>
        </p:spPr>
        <p:txBody>
          <a:bodyPr wrap="none">
            <a:spAutoFit/>
          </a:bodyPr>
          <a:lstStyle/>
          <a:p>
            <a:pPr algn="ctr"/>
            <a:r>
              <a:rPr lang="en-US" sz="1200" b="1" dirty="0" smtClean="0">
                <a:solidFill>
                  <a:sysClr val="windowText" lastClr="000000"/>
                </a:solidFill>
              </a:rPr>
              <a:t>2X</a:t>
            </a:r>
            <a:endParaRPr lang="en-US" sz="1200" b="1" dirty="0">
              <a:solidFill>
                <a:sysClr val="windowText" lastClr="000000"/>
              </a:solidFill>
            </a:endParaRPr>
          </a:p>
        </p:txBody>
      </p:sp>
      <p:sp>
        <p:nvSpPr>
          <p:cNvPr id="45" name="Rectangle 44"/>
          <p:cNvSpPr/>
          <p:nvPr/>
        </p:nvSpPr>
        <p:spPr bwMode="auto">
          <a:xfrm>
            <a:off x="1234488" y="3674657"/>
            <a:ext cx="1066800" cy="114300"/>
          </a:xfrm>
          <a:prstGeom prst="rect">
            <a:avLst/>
          </a:prstGeom>
          <a:solidFill>
            <a:schemeClr val="accent4"/>
          </a:solidFill>
          <a:ln w="12700" cap="flat" cmpd="sng" algn="ctr">
            <a:noFill/>
            <a:prstDash val="solid"/>
            <a:round/>
            <a:headEnd type="triangle" w="lg" len="lg"/>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accent1">
                  <a:lumMod val="75000"/>
                </a:schemeClr>
              </a:solidFill>
              <a:effectLst/>
              <a:latin typeface="Arial" charset="0"/>
            </a:endParaRPr>
          </a:p>
        </p:txBody>
      </p:sp>
      <p:sp>
        <p:nvSpPr>
          <p:cNvPr id="24" name="Subtitle 23"/>
          <p:cNvSpPr>
            <a:spLocks noGrp="1"/>
          </p:cNvSpPr>
          <p:nvPr>
            <p:ph type="subTitle" idx="1"/>
          </p:nvPr>
        </p:nvSpPr>
        <p:spPr>
          <a:xfrm>
            <a:off x="345164" y="741187"/>
            <a:ext cx="8117206" cy="276999"/>
          </a:xfrm>
        </p:spPr>
        <p:txBody>
          <a:bodyPr/>
          <a:lstStyle/>
          <a:p>
            <a:r>
              <a:rPr lang="zh-CN" altLang="en-US" b="1" dirty="0">
                <a:solidFill>
                  <a:srgbClr val="0096D6"/>
                </a:solidFill>
              </a:rPr>
              <a:t>在产品上线阶段修复漏洞的成本多花费超过</a:t>
            </a:r>
            <a:r>
              <a:rPr lang="en-US" altLang="zh-CN" b="1" dirty="0">
                <a:solidFill>
                  <a:srgbClr val="0096D6"/>
                </a:solidFill>
              </a:rPr>
              <a:t>30</a:t>
            </a:r>
            <a:r>
              <a:rPr lang="zh-CN" altLang="en-US" b="1" dirty="0">
                <a:solidFill>
                  <a:srgbClr val="0096D6"/>
                </a:solidFill>
              </a:rPr>
              <a:t>倍</a:t>
            </a:r>
            <a:endParaRPr lang="en-US" b="1" dirty="0">
              <a:solidFill>
                <a:srgbClr val="0096D6"/>
              </a:solidFill>
            </a:endParaRPr>
          </a:p>
          <a:p>
            <a:endParaRPr lang="en-US" dirty="0"/>
          </a:p>
        </p:txBody>
      </p:sp>
      <p:sp>
        <p:nvSpPr>
          <p:cNvPr id="33" name="Title 32"/>
          <p:cNvSpPr>
            <a:spLocks noGrp="1"/>
          </p:cNvSpPr>
          <p:nvPr>
            <p:ph type="title"/>
          </p:nvPr>
        </p:nvSpPr>
        <p:spPr/>
        <p:txBody>
          <a:bodyPr/>
          <a:lstStyle/>
          <a:p>
            <a:r>
              <a:rPr lang="zh-CN" altLang="en-US" dirty="0">
                <a:latin typeface="Arial"/>
                <a:cs typeface="Arial"/>
              </a:rPr>
              <a:t>修复漏洞的成本</a:t>
            </a:r>
            <a:endParaRPr lang="en-US" dirty="0"/>
          </a:p>
        </p:txBody>
      </p:sp>
      <p:sp>
        <p:nvSpPr>
          <p:cNvPr id="46" name="Rectangle 3"/>
          <p:cNvSpPr>
            <a:spLocks noGrp="1" noChangeArrowheads="1"/>
          </p:cNvSpPr>
          <p:nvPr>
            <p:ph sz="quarter" idx="10"/>
          </p:nvPr>
        </p:nvSpPr>
        <p:spPr>
          <a:xfrm>
            <a:off x="1022963" y="1515867"/>
            <a:ext cx="7965732" cy="3073801"/>
          </a:xfrm>
        </p:spPr>
        <p:txBody>
          <a:bodyPr anchor="b"/>
          <a:lstStyle/>
          <a:p>
            <a:endParaRPr lang="en-US" sz="1500" dirty="0">
              <a:solidFill>
                <a:schemeClr val="tx1"/>
              </a:solidFill>
            </a:endParaRPr>
          </a:p>
        </p:txBody>
      </p:sp>
      <p:cxnSp>
        <p:nvCxnSpPr>
          <p:cNvPr id="47" name="Straight Connector 46"/>
          <p:cNvCxnSpPr/>
          <p:nvPr/>
        </p:nvCxnSpPr>
        <p:spPr bwMode="auto">
          <a:xfrm rot="5400000" flipH="1" flipV="1">
            <a:off x="63548" y="2694866"/>
            <a:ext cx="2200595" cy="0"/>
          </a:xfrm>
          <a:prstGeom prst="line">
            <a:avLst/>
          </a:prstGeom>
          <a:solidFill>
            <a:srgbClr val="DDE8D9"/>
          </a:solidFill>
          <a:ln w="38100" cap="flat" cmpd="sng" algn="ctr">
            <a:solidFill>
              <a:schemeClr val="tx1"/>
            </a:solidFill>
            <a:prstDash val="solid"/>
            <a:round/>
            <a:headEnd type="none" w="med" len="med"/>
            <a:tailEnd type="triangle" w="med" len="med"/>
          </a:ln>
          <a:effectLst>
            <a:outerShdw blurRad="50800" dist="50800" dir="5400000" algn="ctr" rotWithShape="0">
              <a:schemeClr val="bg1"/>
            </a:outerShdw>
          </a:effectLst>
        </p:spPr>
      </p:cxnSp>
      <p:sp>
        <p:nvSpPr>
          <p:cNvPr id="50" name="Text Box 8"/>
          <p:cNvSpPr txBox="1">
            <a:spLocks noChangeArrowheads="1"/>
          </p:cNvSpPr>
          <p:nvPr/>
        </p:nvSpPr>
        <p:spPr bwMode="auto">
          <a:xfrm rot="16200000">
            <a:off x="116874" y="2601851"/>
            <a:ext cx="1830930" cy="338554"/>
          </a:xfrm>
          <a:prstGeom prst="rect">
            <a:avLst/>
          </a:prstGeom>
          <a:noFill/>
          <a:ln w="38100" algn="ctr">
            <a:noFill/>
            <a:miter lim="800000"/>
            <a:headEnd type="none" w="lg" len="lg"/>
            <a:tailEnd type="none" w="lg" len="lg"/>
          </a:ln>
        </p:spPr>
        <p:txBody>
          <a:bodyPr wrap="square">
            <a:spAutoFit/>
          </a:bodyPr>
          <a:lstStyle/>
          <a:p>
            <a:pPr algn="ctr"/>
            <a:r>
              <a:rPr lang="zh-CN" altLang="en-US" sz="1600" dirty="0" smtClean="0"/>
              <a:t>成本</a:t>
            </a:r>
            <a:endParaRPr lang="en-US" sz="1600" dirty="0"/>
          </a:p>
        </p:txBody>
      </p:sp>
      <p:sp>
        <p:nvSpPr>
          <p:cNvPr id="52" name="Text Box 9"/>
          <p:cNvSpPr txBox="1">
            <a:spLocks noChangeArrowheads="1"/>
          </p:cNvSpPr>
          <p:nvPr/>
        </p:nvSpPr>
        <p:spPr bwMode="auto">
          <a:xfrm>
            <a:off x="927016" y="4563956"/>
            <a:ext cx="718465" cy="215444"/>
          </a:xfrm>
          <a:prstGeom prst="rect">
            <a:avLst/>
          </a:prstGeom>
          <a:noFill/>
          <a:ln w="38100" algn="ctr">
            <a:noFill/>
            <a:miter lim="800000"/>
            <a:headEnd type="none" w="lg" len="lg"/>
            <a:tailEnd type="none" w="lg" len="lg"/>
          </a:ln>
        </p:spPr>
        <p:txBody>
          <a:bodyPr wrap="none">
            <a:spAutoFit/>
          </a:bodyPr>
          <a:lstStyle/>
          <a:p>
            <a:pPr algn="ctr"/>
            <a:r>
              <a:rPr lang="en-US" sz="800" i="1" dirty="0">
                <a:solidFill>
                  <a:sysClr val="windowText" lastClr="000000"/>
                </a:solidFill>
              </a:rPr>
              <a:t>Source: </a:t>
            </a:r>
            <a:r>
              <a:rPr lang="en-US" sz="800" i="1" dirty="0" smtClean="0">
                <a:solidFill>
                  <a:sysClr val="windowText" lastClr="000000"/>
                </a:solidFill>
              </a:rPr>
              <a:t> NIST</a:t>
            </a:r>
            <a:endParaRPr lang="en-US" sz="800" i="1" dirty="0">
              <a:solidFill>
                <a:sysClr val="windowText" lastClr="000000"/>
              </a:solidFill>
            </a:endParaRPr>
          </a:p>
        </p:txBody>
      </p:sp>
      <p:cxnSp>
        <p:nvCxnSpPr>
          <p:cNvPr id="22" name="Straight Connector 21"/>
          <p:cNvCxnSpPr/>
          <p:nvPr/>
        </p:nvCxnSpPr>
        <p:spPr bwMode="auto">
          <a:xfrm>
            <a:off x="1147939" y="3784541"/>
            <a:ext cx="6492240" cy="0"/>
          </a:xfrm>
          <a:prstGeom prst="line">
            <a:avLst/>
          </a:prstGeom>
          <a:solidFill>
            <a:srgbClr val="DDE8D9"/>
          </a:solidFill>
          <a:ln w="38100" cap="flat" cmpd="sng" algn="ctr">
            <a:solidFill>
              <a:schemeClr val="tx1"/>
            </a:solidFill>
            <a:prstDash val="solid"/>
            <a:round/>
            <a:headEnd type="none" w="med" len="med"/>
            <a:tailEnd type="triangle" w="med" len="med"/>
          </a:ln>
          <a:effectLst>
            <a:outerShdw blurRad="50800" dist="50800" dir="5400000" algn="ctr" rotWithShape="0">
              <a:schemeClr val="bg1"/>
            </a:outerShdw>
          </a:effectLst>
        </p:spPr>
      </p:cxnSp>
      <p:sp>
        <p:nvSpPr>
          <p:cNvPr id="28" name="Text Box 8"/>
          <p:cNvSpPr txBox="1">
            <a:spLocks noChangeArrowheads="1"/>
          </p:cNvSpPr>
          <p:nvPr/>
        </p:nvSpPr>
        <p:spPr bwMode="auto">
          <a:xfrm>
            <a:off x="6355072" y="3792930"/>
            <a:ext cx="800219" cy="276999"/>
          </a:xfrm>
          <a:prstGeom prst="rect">
            <a:avLst/>
          </a:prstGeom>
          <a:noFill/>
          <a:ln w="38100" algn="ctr">
            <a:noFill/>
            <a:miter lim="800000"/>
            <a:headEnd type="none" w="lg" len="lg"/>
            <a:tailEnd type="none" w="lg" len="lg"/>
          </a:ln>
          <a:effectLst/>
        </p:spPr>
        <p:txBody>
          <a:bodyPr wrap="none">
            <a:spAutoFit/>
          </a:bodyPr>
          <a:lstStyle/>
          <a:p>
            <a:pPr algn="ctr"/>
            <a:r>
              <a:rPr lang="zh-CN" altLang="en-US" sz="1200" b="1" dirty="0"/>
              <a:t>系</a:t>
            </a:r>
            <a:r>
              <a:rPr lang="zh-CN" altLang="en-US" sz="1200" b="1" dirty="0" smtClean="0"/>
              <a:t>统上线</a:t>
            </a:r>
            <a:endParaRPr lang="en-US" sz="1200" b="1" dirty="0"/>
          </a:p>
        </p:txBody>
      </p:sp>
      <p:sp>
        <p:nvSpPr>
          <p:cNvPr id="29" name="Text Box 8"/>
          <p:cNvSpPr txBox="1">
            <a:spLocks noChangeArrowheads="1"/>
          </p:cNvSpPr>
          <p:nvPr/>
        </p:nvSpPr>
        <p:spPr bwMode="auto">
          <a:xfrm>
            <a:off x="4794115" y="3792930"/>
            <a:ext cx="1371600" cy="276999"/>
          </a:xfrm>
          <a:prstGeom prst="rect">
            <a:avLst/>
          </a:prstGeom>
          <a:noFill/>
          <a:ln w="38100" algn="ctr">
            <a:noFill/>
            <a:miter lim="800000"/>
            <a:headEnd type="none" w="lg" len="lg"/>
            <a:tailEnd type="none" w="lg" len="lg"/>
          </a:ln>
          <a:effectLst/>
        </p:spPr>
        <p:txBody>
          <a:bodyPr wrap="square">
            <a:spAutoFit/>
          </a:bodyPr>
          <a:lstStyle/>
          <a:p>
            <a:pPr algn="ctr"/>
            <a:r>
              <a:rPr lang="zh-CN" altLang="en-US" sz="1200" b="1" dirty="0" smtClean="0"/>
              <a:t>系统测试</a:t>
            </a:r>
            <a:endParaRPr lang="en-US" sz="1200" b="1" dirty="0"/>
          </a:p>
        </p:txBody>
      </p:sp>
      <p:sp>
        <p:nvSpPr>
          <p:cNvPr id="30" name="Text Box 8"/>
          <p:cNvSpPr txBox="1">
            <a:spLocks noChangeArrowheads="1"/>
          </p:cNvSpPr>
          <p:nvPr/>
        </p:nvSpPr>
        <p:spPr bwMode="auto">
          <a:xfrm>
            <a:off x="3368092" y="3792930"/>
            <a:ext cx="1737360" cy="461665"/>
          </a:xfrm>
          <a:prstGeom prst="rect">
            <a:avLst/>
          </a:prstGeom>
          <a:noFill/>
          <a:ln w="38100" algn="ctr">
            <a:noFill/>
            <a:miter lim="800000"/>
            <a:headEnd type="none" w="lg" len="lg"/>
            <a:tailEnd type="none" w="lg" len="lg"/>
          </a:ln>
          <a:effectLst/>
        </p:spPr>
        <p:txBody>
          <a:bodyPr wrap="square">
            <a:spAutoFit/>
          </a:bodyPr>
          <a:lstStyle/>
          <a:p>
            <a:pPr algn="ctr"/>
            <a:r>
              <a:rPr lang="zh-CN" altLang="en-US" sz="1200" b="1" dirty="0" smtClean="0"/>
              <a:t>集成</a:t>
            </a:r>
            <a:r>
              <a:rPr lang="en-US" sz="1200" b="1" dirty="0" smtClean="0"/>
              <a:t>/</a:t>
            </a:r>
            <a:br>
              <a:rPr lang="en-US" sz="1200" b="1" dirty="0" smtClean="0"/>
            </a:br>
            <a:r>
              <a:rPr lang="zh-CN" altLang="en-US" sz="1200" b="1" dirty="0" smtClean="0"/>
              <a:t>单元</a:t>
            </a:r>
            <a:r>
              <a:rPr lang="zh-CN" altLang="en-US" sz="1200" b="1" dirty="0"/>
              <a:t>测试</a:t>
            </a:r>
            <a:endParaRPr lang="en-US" sz="1200" b="1" dirty="0"/>
          </a:p>
        </p:txBody>
      </p:sp>
      <p:sp>
        <p:nvSpPr>
          <p:cNvPr id="31" name="Text Box 8"/>
          <p:cNvSpPr txBox="1">
            <a:spLocks noChangeArrowheads="1"/>
          </p:cNvSpPr>
          <p:nvPr/>
        </p:nvSpPr>
        <p:spPr bwMode="auto">
          <a:xfrm>
            <a:off x="2716431" y="3792930"/>
            <a:ext cx="492444" cy="276999"/>
          </a:xfrm>
          <a:prstGeom prst="rect">
            <a:avLst/>
          </a:prstGeom>
          <a:noFill/>
          <a:ln w="38100" algn="ctr">
            <a:noFill/>
            <a:miter lim="800000"/>
            <a:headEnd type="none" w="lg" len="lg"/>
            <a:tailEnd type="none" w="lg" len="lg"/>
          </a:ln>
          <a:effectLst/>
        </p:spPr>
        <p:txBody>
          <a:bodyPr wrap="none">
            <a:spAutoFit/>
          </a:bodyPr>
          <a:lstStyle/>
          <a:p>
            <a:pPr algn="ctr"/>
            <a:r>
              <a:rPr lang="zh-CN" altLang="en-US" sz="1200" b="1" dirty="0"/>
              <a:t>编码</a:t>
            </a:r>
            <a:endParaRPr lang="en-US" sz="1200" b="1" dirty="0"/>
          </a:p>
        </p:txBody>
      </p:sp>
      <p:sp>
        <p:nvSpPr>
          <p:cNvPr id="32" name="Text Box 8"/>
          <p:cNvSpPr txBox="1">
            <a:spLocks noChangeArrowheads="1"/>
          </p:cNvSpPr>
          <p:nvPr/>
        </p:nvSpPr>
        <p:spPr bwMode="auto">
          <a:xfrm>
            <a:off x="951460" y="3792930"/>
            <a:ext cx="1600199" cy="276999"/>
          </a:xfrm>
          <a:prstGeom prst="rect">
            <a:avLst/>
          </a:prstGeom>
          <a:noFill/>
          <a:ln w="38100" algn="ctr">
            <a:noFill/>
            <a:miter lim="800000"/>
            <a:headEnd type="none" w="lg" len="lg"/>
            <a:tailEnd type="none" w="lg" len="lg"/>
          </a:ln>
          <a:effectLst/>
        </p:spPr>
        <p:txBody>
          <a:bodyPr wrap="square">
            <a:spAutoFit/>
          </a:bodyPr>
          <a:lstStyle/>
          <a:p>
            <a:pPr algn="ctr"/>
            <a:r>
              <a:rPr lang="zh-CN" altLang="en-US" sz="1200" b="1" dirty="0"/>
              <a:t>需</a:t>
            </a:r>
            <a:r>
              <a:rPr lang="zh-CN" altLang="en-US" sz="1200" b="1" dirty="0" smtClean="0"/>
              <a:t>求分析</a:t>
            </a:r>
            <a:endParaRPr lang="en-US" sz="1200" b="1" dirty="0"/>
          </a:p>
        </p:txBody>
      </p:sp>
      <p:sp>
        <p:nvSpPr>
          <p:cNvPr id="25" name="TextBox 24"/>
          <p:cNvSpPr txBox="1"/>
          <p:nvPr/>
        </p:nvSpPr>
        <p:spPr>
          <a:xfrm>
            <a:off x="6233273" y="731013"/>
            <a:ext cx="900183" cy="338554"/>
          </a:xfrm>
          <a:prstGeom prst="rect">
            <a:avLst/>
          </a:prstGeom>
          <a:noFill/>
        </p:spPr>
        <p:txBody>
          <a:bodyPr wrap="none" rtlCol="0">
            <a:spAutoFit/>
          </a:bodyPr>
          <a:lstStyle/>
          <a:p>
            <a:r>
              <a:rPr lang="en-US" sz="1600" dirty="0" smtClean="0"/>
              <a:t>Runtime</a:t>
            </a:r>
            <a:endParaRPr lang="en-US" sz="1600" dirty="0"/>
          </a:p>
        </p:txBody>
      </p:sp>
      <p:cxnSp>
        <p:nvCxnSpPr>
          <p:cNvPr id="26" name="Straight Arrow Connector 25"/>
          <p:cNvCxnSpPr>
            <a:stCxn id="25" idx="2"/>
          </p:cNvCxnSpPr>
          <p:nvPr/>
        </p:nvCxnSpPr>
        <p:spPr>
          <a:xfrm flipH="1">
            <a:off x="6683364" y="1069567"/>
            <a:ext cx="1" cy="337721"/>
          </a:xfrm>
          <a:prstGeom prst="straightConnector1">
            <a:avLst/>
          </a:prstGeom>
          <a:ln w="38100" cmpd="sng">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194825" y="1502803"/>
            <a:ext cx="1207831" cy="338554"/>
          </a:xfrm>
          <a:prstGeom prst="rect">
            <a:avLst/>
          </a:prstGeom>
          <a:noFill/>
        </p:spPr>
        <p:txBody>
          <a:bodyPr wrap="none" rtlCol="0">
            <a:spAutoFit/>
          </a:bodyPr>
          <a:lstStyle/>
          <a:p>
            <a:r>
              <a:rPr lang="en-US" sz="1600" dirty="0" err="1" smtClean="0"/>
              <a:t>WebInspect</a:t>
            </a:r>
            <a:r>
              <a:rPr lang="en-US" sz="1600" dirty="0" smtClean="0"/>
              <a:t> </a:t>
            </a:r>
            <a:endParaRPr lang="en-US" sz="1600" dirty="0"/>
          </a:p>
        </p:txBody>
      </p:sp>
      <p:sp>
        <p:nvSpPr>
          <p:cNvPr id="42" name="Left Brace 41"/>
          <p:cNvSpPr/>
          <p:nvPr/>
        </p:nvSpPr>
        <p:spPr>
          <a:xfrm rot="5400000">
            <a:off x="4448991" y="1116256"/>
            <a:ext cx="809987" cy="2318656"/>
          </a:xfrm>
          <a:prstGeom prst="leftBrace">
            <a:avLst>
              <a:gd name="adj1" fmla="val 3181"/>
              <a:gd name="adj2" fmla="val 50000"/>
            </a:avLst>
          </a:prstGeom>
          <a:ln w="38100" cmpd="sng">
            <a:solidFill>
              <a:schemeClr val="tx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p:cNvSpPr txBox="1"/>
          <p:nvPr/>
        </p:nvSpPr>
        <p:spPr>
          <a:xfrm>
            <a:off x="2505165" y="2467188"/>
            <a:ext cx="1115242" cy="338554"/>
          </a:xfrm>
          <a:prstGeom prst="rect">
            <a:avLst/>
          </a:prstGeom>
          <a:noFill/>
        </p:spPr>
        <p:txBody>
          <a:bodyPr wrap="none" rtlCol="0">
            <a:spAutoFit/>
          </a:bodyPr>
          <a:lstStyle/>
          <a:p>
            <a:r>
              <a:rPr lang="en-US" sz="1600" dirty="0" smtClean="0"/>
              <a:t>F</a:t>
            </a:r>
            <a:r>
              <a:rPr lang="en-US" altLang="zh-CN" sz="1600" dirty="0" smtClean="0"/>
              <a:t>ortify </a:t>
            </a:r>
            <a:r>
              <a:rPr lang="en-US" sz="1600" dirty="0" smtClean="0"/>
              <a:t>SCA</a:t>
            </a:r>
            <a:endParaRPr lang="en-US" sz="1600" dirty="0"/>
          </a:p>
        </p:txBody>
      </p:sp>
      <p:cxnSp>
        <p:nvCxnSpPr>
          <p:cNvPr id="49" name="Straight Arrow Connector 48"/>
          <p:cNvCxnSpPr/>
          <p:nvPr/>
        </p:nvCxnSpPr>
        <p:spPr>
          <a:xfrm>
            <a:off x="3055037" y="2805742"/>
            <a:ext cx="0" cy="362537"/>
          </a:xfrm>
          <a:prstGeom prst="straightConnector1">
            <a:avLst/>
          </a:prstGeom>
          <a:ln w="38100" cmpd="sng">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177175" y="2737451"/>
            <a:ext cx="1095172" cy="338554"/>
          </a:xfrm>
          <a:prstGeom prst="rect">
            <a:avLst/>
          </a:prstGeom>
          <a:noFill/>
        </p:spPr>
        <p:txBody>
          <a:bodyPr wrap="none" rtlCol="0">
            <a:spAutoFit/>
          </a:bodyPr>
          <a:lstStyle/>
          <a:p>
            <a:r>
              <a:rPr lang="en-US" sz="1600" dirty="0" smtClean="0"/>
              <a:t>Education</a:t>
            </a:r>
            <a:endParaRPr lang="en-US" sz="1600" dirty="0"/>
          </a:p>
        </p:txBody>
      </p:sp>
      <p:cxnSp>
        <p:nvCxnSpPr>
          <p:cNvPr id="53" name="Straight Arrow Connector 52"/>
          <p:cNvCxnSpPr>
            <a:stCxn id="51" idx="2"/>
          </p:cNvCxnSpPr>
          <p:nvPr/>
        </p:nvCxnSpPr>
        <p:spPr>
          <a:xfrm>
            <a:off x="1724761" y="3076005"/>
            <a:ext cx="2182" cy="378024"/>
          </a:xfrm>
          <a:prstGeom prst="straightConnector1">
            <a:avLst/>
          </a:prstGeom>
          <a:ln w="38100" cmpd="sng">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324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42" grpId="0" animBg="1"/>
      <p:bldP spid="48"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zh-CN" altLang="en-US" dirty="0" smtClean="0"/>
              <a:t>解决之道</a:t>
            </a:r>
            <a:endParaRPr lang="en-US" dirty="0"/>
          </a:p>
        </p:txBody>
      </p:sp>
      <p:pic>
        <p:nvPicPr>
          <p:cNvPr id="6146" name="Picture 2" descr="Z:\Clients\HP\img\hi-res\shutterstock_70683052.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793442"/>
            <a:ext cx="9144000" cy="160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508"/>
            <a:ext cx="8576441" cy="560443"/>
          </a:xfrm>
        </p:spPr>
        <p:txBody>
          <a:bodyPr/>
          <a:lstStyle/>
          <a:p>
            <a:r>
              <a:rPr lang="zh-CN" altLang="en-US" dirty="0" smtClean="0">
                <a:latin typeface="Arial"/>
                <a:cs typeface="Arial"/>
              </a:rPr>
              <a:t>一、</a:t>
            </a:r>
            <a:r>
              <a:rPr lang="en-US" dirty="0" smtClean="0">
                <a:latin typeface="Arial"/>
                <a:cs typeface="Arial"/>
              </a:rPr>
              <a:t>HP </a:t>
            </a:r>
            <a:r>
              <a:rPr lang="en-US" dirty="0">
                <a:latin typeface="Arial"/>
                <a:cs typeface="Arial"/>
              </a:rPr>
              <a:t>Fortify Static Code Analyzer (SCA</a:t>
            </a:r>
            <a:r>
              <a:rPr lang="en-US" dirty="0" smtClean="0">
                <a:latin typeface="Arial"/>
                <a:cs typeface="Arial"/>
              </a:rPr>
              <a:t>)</a:t>
            </a:r>
            <a:endParaRPr lang="en-US" dirty="0"/>
          </a:p>
        </p:txBody>
      </p:sp>
      <p:pic>
        <p:nvPicPr>
          <p:cNvPr id="60418" name="Picture 2"/>
          <p:cNvPicPr>
            <a:picLocks noGrp="1" noChangeAspect="1" noChangeArrowheads="1"/>
          </p:cNvPicPr>
          <p:nvPr>
            <p:ph sz="quarter" idx="10"/>
          </p:nvPr>
        </p:nvPicPr>
        <p:blipFill>
          <a:blip r:embed="rId2"/>
          <a:srcRect/>
          <a:stretch>
            <a:fillRect/>
          </a:stretch>
        </p:blipFill>
        <p:spPr bwMode="auto">
          <a:xfrm>
            <a:off x="307434" y="1096339"/>
            <a:ext cx="2280645" cy="2878467"/>
          </a:xfrm>
          <a:prstGeom prst="rect">
            <a:avLst/>
          </a:prstGeom>
          <a:noFill/>
          <a:ln w="9525">
            <a:solidFill>
              <a:schemeClr val="accent1"/>
            </a:solidFill>
            <a:miter lim="800000"/>
            <a:headEnd/>
            <a:tailEnd/>
          </a:ln>
        </p:spPr>
      </p:pic>
      <p:pic>
        <p:nvPicPr>
          <p:cNvPr id="60419" name="Picture 3"/>
          <p:cNvPicPr>
            <a:picLocks noChangeAspect="1" noChangeArrowheads="1"/>
          </p:cNvPicPr>
          <p:nvPr/>
        </p:nvPicPr>
        <p:blipFill>
          <a:blip r:embed="rId3"/>
          <a:srcRect/>
          <a:stretch>
            <a:fillRect/>
          </a:stretch>
        </p:blipFill>
        <p:spPr bwMode="auto">
          <a:xfrm>
            <a:off x="5493844" y="1073670"/>
            <a:ext cx="3338222" cy="2892973"/>
          </a:xfrm>
          <a:prstGeom prst="rect">
            <a:avLst/>
          </a:prstGeom>
          <a:noFill/>
          <a:ln w="9525">
            <a:solidFill>
              <a:schemeClr val="accent1"/>
            </a:solidFill>
            <a:miter lim="800000"/>
            <a:headEnd/>
            <a:tailEnd/>
          </a:ln>
        </p:spPr>
      </p:pic>
      <p:pic>
        <p:nvPicPr>
          <p:cNvPr id="43010" name="Picture 2"/>
          <p:cNvPicPr>
            <a:picLocks noChangeAspect="1" noChangeArrowheads="1"/>
          </p:cNvPicPr>
          <p:nvPr/>
        </p:nvPicPr>
        <p:blipFill>
          <a:blip r:embed="rId4"/>
          <a:srcRect/>
          <a:stretch>
            <a:fillRect/>
          </a:stretch>
        </p:blipFill>
        <p:spPr bwMode="auto">
          <a:xfrm>
            <a:off x="6177224" y="3980401"/>
            <a:ext cx="1802424" cy="509955"/>
          </a:xfrm>
          <a:prstGeom prst="rect">
            <a:avLst/>
          </a:prstGeom>
          <a:noFill/>
          <a:ln w="9525">
            <a:noFill/>
            <a:miter lim="800000"/>
            <a:headEnd/>
            <a:tailEnd/>
          </a:ln>
        </p:spPr>
      </p:pic>
      <p:sp>
        <p:nvSpPr>
          <p:cNvPr id="7" name="TextBox 6"/>
          <p:cNvSpPr txBox="1"/>
          <p:nvPr/>
        </p:nvSpPr>
        <p:spPr>
          <a:xfrm>
            <a:off x="5926536" y="4423576"/>
            <a:ext cx="2514601" cy="400110"/>
          </a:xfrm>
          <a:prstGeom prst="rect">
            <a:avLst/>
          </a:prstGeom>
          <a:noFill/>
        </p:spPr>
        <p:txBody>
          <a:bodyPr wrap="square" rtlCol="0">
            <a:spAutoFit/>
          </a:bodyPr>
          <a:lstStyle/>
          <a:p>
            <a:pPr defTabSz="430213">
              <a:spcAft>
                <a:spcPts val="400"/>
              </a:spcAft>
              <a:buSzPct val="100000"/>
            </a:pPr>
            <a:r>
              <a:rPr lang="zh-TW" altLang="en-US" sz="2000" b="1" dirty="0" smtClean="0">
                <a:solidFill>
                  <a:srgbClr val="000000"/>
                </a:solidFill>
                <a:latin typeface="HP Simplified" pitchFamily="34" charset="0"/>
                <a:cs typeface="HP Simplified" pitchFamily="34" charset="0"/>
              </a:rPr>
              <a:t>自动化安全</a:t>
            </a:r>
            <a:r>
              <a:rPr lang="zh-CN" altLang="en-US" sz="2000" b="1" dirty="0" smtClean="0">
                <a:solidFill>
                  <a:srgbClr val="000000"/>
                </a:solidFill>
                <a:latin typeface="HP Simplified" pitchFamily="34" charset="0"/>
                <a:cs typeface="HP Simplified" pitchFamily="34" charset="0"/>
              </a:rPr>
              <a:t>测试产品</a:t>
            </a:r>
            <a:endParaRPr lang="zh-TW" altLang="en-US" sz="2000" b="1" dirty="0" smtClean="0">
              <a:solidFill>
                <a:srgbClr val="000000"/>
              </a:solidFill>
              <a:latin typeface="HP Simplified" pitchFamily="34" charset="0"/>
              <a:cs typeface="HP Simplified" pitchFamily="34" charset="0"/>
            </a:endParaRPr>
          </a:p>
        </p:txBody>
      </p:sp>
      <p:sp>
        <p:nvSpPr>
          <p:cNvPr id="8" name="TextBox 7"/>
          <p:cNvSpPr txBox="1"/>
          <p:nvPr/>
        </p:nvSpPr>
        <p:spPr>
          <a:xfrm>
            <a:off x="254977" y="4205654"/>
            <a:ext cx="2285999" cy="400110"/>
          </a:xfrm>
          <a:prstGeom prst="rect">
            <a:avLst/>
          </a:prstGeom>
          <a:noFill/>
        </p:spPr>
        <p:txBody>
          <a:bodyPr wrap="square" rtlCol="0">
            <a:spAutoFit/>
          </a:bodyPr>
          <a:lstStyle/>
          <a:p>
            <a:pPr defTabSz="430213">
              <a:spcAft>
                <a:spcPts val="400"/>
              </a:spcAft>
              <a:buSzPct val="100000"/>
            </a:pPr>
            <a:r>
              <a:rPr lang="zh-TW" altLang="en-US" sz="2000" b="1" dirty="0" smtClean="0">
                <a:solidFill>
                  <a:srgbClr val="000000"/>
                </a:solidFill>
                <a:latin typeface="HP Simplified" pitchFamily="34" charset="0"/>
                <a:cs typeface="HP Simplified" pitchFamily="34" charset="0"/>
              </a:rPr>
              <a:t>人工</a:t>
            </a:r>
            <a:r>
              <a:rPr lang="zh-CN" altLang="en-US" sz="2000" b="1" dirty="0" smtClean="0">
                <a:solidFill>
                  <a:srgbClr val="000000"/>
                </a:solidFill>
                <a:latin typeface="HP Simplified" pitchFamily="34" charset="0"/>
                <a:cs typeface="HP Simplified" pitchFamily="34" charset="0"/>
              </a:rPr>
              <a:t>安全测试</a:t>
            </a:r>
            <a:endParaRPr lang="zh-TW" altLang="en-US" sz="2000" b="1" dirty="0" smtClean="0">
              <a:solidFill>
                <a:srgbClr val="000000"/>
              </a:solidFill>
              <a:latin typeface="HP Simplified" pitchFamily="34" charset="0"/>
              <a:cs typeface="HP Simplified" pitchFamily="34" charset="0"/>
            </a:endParaRPr>
          </a:p>
        </p:txBody>
      </p:sp>
      <p:grpSp>
        <p:nvGrpSpPr>
          <p:cNvPr id="9" name="Group 16"/>
          <p:cNvGrpSpPr/>
          <p:nvPr/>
        </p:nvGrpSpPr>
        <p:grpSpPr>
          <a:xfrm>
            <a:off x="2841171" y="1787978"/>
            <a:ext cx="2416627" cy="2201817"/>
            <a:chOff x="2080575" y="2043120"/>
            <a:chExt cx="5844225" cy="4500740"/>
          </a:xfrm>
          <a:effectLst>
            <a:outerShdw blurRad="50800" dist="38100" dir="18900000" algn="bl" rotWithShape="0">
              <a:prstClr val="black">
                <a:alpha val="40000"/>
              </a:prstClr>
            </a:outerShdw>
          </a:effectLst>
        </p:grpSpPr>
        <p:pic>
          <p:nvPicPr>
            <p:cNvPr id="10" name="Picture 3"/>
            <p:cNvPicPr>
              <a:picLocks noChangeAspect="1" noChangeArrowheads="1"/>
            </p:cNvPicPr>
            <p:nvPr/>
          </p:nvPicPr>
          <p:blipFill>
            <a:blip r:embed="rId5" cstate="print"/>
            <a:srcRect/>
            <a:stretch>
              <a:fillRect/>
            </a:stretch>
          </p:blipFill>
          <p:spPr bwMode="auto">
            <a:xfrm>
              <a:off x="3810000" y="3455453"/>
              <a:ext cx="2211388" cy="1649947"/>
            </a:xfrm>
            <a:prstGeom prst="rect">
              <a:avLst/>
            </a:prstGeom>
            <a:noFill/>
            <a:ln w="38100" algn="ctr">
              <a:noFill/>
              <a:miter lim="800000"/>
              <a:headEnd/>
              <a:tailEnd/>
            </a:ln>
          </p:spPr>
        </p:pic>
        <p:pic>
          <p:nvPicPr>
            <p:cNvPr id="11" name="Picture 27" descr="MCj03710200000[1]"/>
            <p:cNvPicPr>
              <a:picLocks noChangeAspect="1" noChangeArrowheads="1"/>
            </p:cNvPicPr>
            <p:nvPr/>
          </p:nvPicPr>
          <p:blipFill>
            <a:blip r:embed="rId6" cstate="print"/>
            <a:srcRect/>
            <a:stretch>
              <a:fillRect/>
            </a:stretch>
          </p:blipFill>
          <p:spPr bwMode="auto">
            <a:xfrm flipH="1">
              <a:off x="4343400" y="2057399"/>
              <a:ext cx="990600" cy="1269507"/>
            </a:xfrm>
            <a:prstGeom prst="rect">
              <a:avLst/>
            </a:prstGeom>
            <a:noFill/>
            <a:ln w="9525">
              <a:noFill/>
              <a:miter lim="800000"/>
              <a:headEnd/>
              <a:tailEnd/>
            </a:ln>
          </p:spPr>
        </p:pic>
        <p:pic>
          <p:nvPicPr>
            <p:cNvPr id="12" name="Picture 2"/>
            <p:cNvPicPr>
              <a:picLocks noChangeAspect="1" noChangeArrowheads="1"/>
            </p:cNvPicPr>
            <p:nvPr/>
          </p:nvPicPr>
          <p:blipFill>
            <a:blip r:embed="rId7" cstate="print"/>
            <a:srcRect/>
            <a:stretch>
              <a:fillRect/>
            </a:stretch>
          </p:blipFill>
          <p:spPr bwMode="auto">
            <a:xfrm>
              <a:off x="6019800" y="2057400"/>
              <a:ext cx="1854467" cy="1387200"/>
            </a:xfrm>
            <a:prstGeom prst="rect">
              <a:avLst/>
            </a:prstGeom>
            <a:noFill/>
            <a:ln w="9525">
              <a:noFill/>
              <a:miter lim="800000"/>
              <a:headEnd/>
              <a:tailEnd/>
            </a:ln>
          </p:spPr>
        </p:pic>
        <p:pic>
          <p:nvPicPr>
            <p:cNvPr id="13" name="Picture 4" descr="http://t2.gstatic.com/images?q=tbn:ANd9GcTxK2_EDOCXcft90u4-Gx3lFvwQrtEtG8eLVt2dnu8e1VXgGt8W"/>
            <p:cNvPicPr>
              <a:picLocks noChangeAspect="1" noChangeArrowheads="1"/>
            </p:cNvPicPr>
            <p:nvPr/>
          </p:nvPicPr>
          <p:blipFill>
            <a:blip r:embed="rId8" cstate="print"/>
            <a:srcRect/>
            <a:stretch>
              <a:fillRect/>
            </a:stretch>
          </p:blipFill>
          <p:spPr bwMode="auto">
            <a:xfrm>
              <a:off x="2080575" y="5105400"/>
              <a:ext cx="1729425" cy="1295400"/>
            </a:xfrm>
            <a:prstGeom prst="rect">
              <a:avLst/>
            </a:prstGeom>
            <a:noFill/>
            <a:ln>
              <a:noFill/>
            </a:ln>
          </p:spPr>
        </p:pic>
        <p:pic>
          <p:nvPicPr>
            <p:cNvPr id="14" name="Picture 6" descr="http://t0.gstatic.com/images?q=tbn:ANd9GcRQ_Mevp5liAJm_tF72lJq78ZfUVu5Jidg0e7UhEOA1FozH11E8nw"/>
            <p:cNvPicPr>
              <a:picLocks noChangeAspect="1" noChangeArrowheads="1"/>
            </p:cNvPicPr>
            <p:nvPr/>
          </p:nvPicPr>
          <p:blipFill>
            <a:blip r:embed="rId9" cstate="print"/>
            <a:srcRect/>
            <a:stretch>
              <a:fillRect/>
            </a:stretch>
          </p:blipFill>
          <p:spPr bwMode="auto">
            <a:xfrm>
              <a:off x="6019800" y="5116948"/>
              <a:ext cx="1905000" cy="1426912"/>
            </a:xfrm>
            <a:prstGeom prst="rect">
              <a:avLst/>
            </a:prstGeom>
            <a:noFill/>
            <a:ln>
              <a:noFill/>
            </a:ln>
          </p:spPr>
        </p:pic>
        <p:pic>
          <p:nvPicPr>
            <p:cNvPr id="15" name="Picture 9"/>
            <p:cNvPicPr>
              <a:picLocks noChangeAspect="1" noChangeArrowheads="1"/>
            </p:cNvPicPr>
            <p:nvPr/>
          </p:nvPicPr>
          <p:blipFill>
            <a:blip r:embed="rId10" cstate="print"/>
            <a:srcRect/>
            <a:stretch>
              <a:fillRect/>
            </a:stretch>
          </p:blipFill>
          <p:spPr bwMode="auto">
            <a:xfrm>
              <a:off x="2124364" y="2043120"/>
              <a:ext cx="1676400" cy="1404352"/>
            </a:xfrm>
            <a:prstGeom prst="rect">
              <a:avLst/>
            </a:prstGeom>
            <a:noFill/>
            <a:ln w="9525">
              <a:noFill/>
              <a:miter lim="800000"/>
              <a:headEnd/>
              <a:tailEnd/>
            </a:ln>
          </p:spPr>
        </p:pic>
        <p:pic>
          <p:nvPicPr>
            <p:cNvPr id="16" name="Picture 27" descr="MCj03710200000[1]"/>
            <p:cNvPicPr>
              <a:picLocks noChangeAspect="1" noChangeArrowheads="1"/>
            </p:cNvPicPr>
            <p:nvPr/>
          </p:nvPicPr>
          <p:blipFill>
            <a:blip r:embed="rId6" cstate="print"/>
            <a:srcRect/>
            <a:stretch>
              <a:fillRect/>
            </a:stretch>
          </p:blipFill>
          <p:spPr bwMode="auto">
            <a:xfrm flipH="1">
              <a:off x="4343400" y="5181600"/>
              <a:ext cx="990600" cy="1269507"/>
            </a:xfrm>
            <a:prstGeom prst="rect">
              <a:avLst/>
            </a:prstGeom>
            <a:noFill/>
            <a:ln w="9525">
              <a:noFill/>
              <a:miter lim="800000"/>
              <a:headEnd/>
              <a:tailEnd/>
            </a:ln>
          </p:spPr>
        </p:pic>
        <p:pic>
          <p:nvPicPr>
            <p:cNvPr id="17" name="Picture 27" descr="MCj03710200000[1]"/>
            <p:cNvPicPr>
              <a:picLocks noChangeAspect="1" noChangeArrowheads="1"/>
            </p:cNvPicPr>
            <p:nvPr/>
          </p:nvPicPr>
          <p:blipFill>
            <a:blip r:embed="rId6" cstate="print"/>
            <a:srcRect/>
            <a:stretch>
              <a:fillRect/>
            </a:stretch>
          </p:blipFill>
          <p:spPr bwMode="auto">
            <a:xfrm flipH="1">
              <a:off x="6400800" y="3581400"/>
              <a:ext cx="990600" cy="1269507"/>
            </a:xfrm>
            <a:prstGeom prst="rect">
              <a:avLst/>
            </a:prstGeom>
            <a:noFill/>
            <a:ln w="9525">
              <a:noFill/>
              <a:miter lim="800000"/>
              <a:headEnd/>
              <a:tailEnd/>
            </a:ln>
          </p:spPr>
        </p:pic>
        <p:pic>
          <p:nvPicPr>
            <p:cNvPr id="18" name="Picture 27" descr="MCj03710200000[1]"/>
            <p:cNvPicPr>
              <a:picLocks noChangeAspect="1" noChangeArrowheads="1"/>
            </p:cNvPicPr>
            <p:nvPr/>
          </p:nvPicPr>
          <p:blipFill>
            <a:blip r:embed="rId6" cstate="print"/>
            <a:srcRect/>
            <a:stretch>
              <a:fillRect/>
            </a:stretch>
          </p:blipFill>
          <p:spPr bwMode="auto">
            <a:xfrm flipH="1">
              <a:off x="2362200" y="3657600"/>
              <a:ext cx="990600" cy="1269507"/>
            </a:xfrm>
            <a:prstGeom prst="rect">
              <a:avLst/>
            </a:prstGeom>
            <a:noFill/>
            <a:ln w="9525">
              <a:noFill/>
              <a:miter lim="800000"/>
              <a:headEnd/>
              <a:tailEnd/>
            </a:ln>
          </p:spPr>
        </p:pic>
      </p:grpSp>
      <p:sp>
        <p:nvSpPr>
          <p:cNvPr id="19" name="TextBox 18"/>
          <p:cNvSpPr txBox="1"/>
          <p:nvPr/>
        </p:nvSpPr>
        <p:spPr>
          <a:xfrm>
            <a:off x="2862942" y="1036865"/>
            <a:ext cx="2500993" cy="646331"/>
          </a:xfrm>
          <a:prstGeom prst="rect">
            <a:avLst/>
          </a:prstGeom>
          <a:noFill/>
        </p:spPr>
        <p:txBody>
          <a:bodyPr wrap="square" rtlCol="0">
            <a:spAutoFit/>
          </a:bodyPr>
          <a:lstStyle/>
          <a:p>
            <a:r>
              <a:rPr lang="en-US" b="1" dirty="0" smtClean="0">
                <a:solidFill>
                  <a:srgbClr val="FF0000"/>
                </a:solidFill>
                <a:latin typeface="+mn-lt"/>
              </a:rPr>
              <a:t>SQL</a:t>
            </a:r>
            <a:r>
              <a:rPr lang="zh-TW" altLang="en-US" b="1" dirty="0" smtClean="0">
                <a:solidFill>
                  <a:srgbClr val="FF0000"/>
                </a:solidFill>
                <a:latin typeface="+mn-lt"/>
              </a:rPr>
              <a:t>  </a:t>
            </a:r>
            <a:r>
              <a:rPr lang="zh-TW" altLang="en-US" b="1" dirty="0" smtClean="0">
                <a:solidFill>
                  <a:srgbClr val="FF0000"/>
                </a:solidFill>
              </a:rPr>
              <a:t>注入</a:t>
            </a:r>
            <a:endParaRPr lang="en-US" altLang="zh-TW" b="1" dirty="0" smtClean="0">
              <a:solidFill>
                <a:srgbClr val="FF0000"/>
              </a:solidFill>
            </a:endParaRPr>
          </a:p>
          <a:p>
            <a:r>
              <a:rPr lang="en-US" altLang="zh-TW" b="1" dirty="0" smtClean="0">
                <a:solidFill>
                  <a:srgbClr val="FF0000"/>
                </a:solidFill>
                <a:latin typeface="+mn-lt"/>
              </a:rPr>
              <a:t>XSS</a:t>
            </a:r>
            <a:r>
              <a:rPr lang="zh-CN" altLang="en-US" b="1" dirty="0" smtClean="0">
                <a:solidFill>
                  <a:srgbClr val="FF0000"/>
                </a:solidFill>
                <a:latin typeface="+mn-lt"/>
              </a:rPr>
              <a:t>  跨网站脚本攻击</a:t>
            </a:r>
            <a:endParaRPr lang="en-US" b="1" dirty="0">
              <a:solidFill>
                <a:srgbClr val="FF0000"/>
              </a:solidFill>
              <a:latin typeface="+mn-lt"/>
            </a:endParaRPr>
          </a:p>
        </p:txBody>
      </p:sp>
      <p:sp>
        <p:nvSpPr>
          <p:cNvPr id="20" name="Text Placeholder 4"/>
          <p:cNvSpPr txBox="1">
            <a:spLocks/>
          </p:cNvSpPr>
          <p:nvPr/>
        </p:nvSpPr>
        <p:spPr>
          <a:xfrm>
            <a:off x="169545" y="627565"/>
            <a:ext cx="8117206" cy="276999"/>
          </a:xfrm>
          <a:prstGeom prst="rect">
            <a:avLst/>
          </a:prstGeom>
        </p:spPr>
        <p:txBody>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b="0" dirty="0">
                <a:solidFill>
                  <a:srgbClr val="000000"/>
                </a:solidFill>
              </a:rPr>
              <a:t>清除</a:t>
            </a:r>
            <a:r>
              <a:rPr lang="zh-CN" altLang="en-US" b="0" dirty="0" smtClean="0">
                <a:solidFill>
                  <a:srgbClr val="000000"/>
                </a:solidFill>
              </a:rPr>
              <a:t>软件中的各种漏</a:t>
            </a:r>
            <a:r>
              <a:rPr lang="zh-CN" altLang="en-US" b="0" dirty="0">
                <a:solidFill>
                  <a:srgbClr val="000000"/>
                </a:solidFill>
              </a:rPr>
              <a:t>洞地</a:t>
            </a:r>
            <a:r>
              <a:rPr lang="zh-CN" altLang="en-US" b="0" dirty="0" smtClean="0">
                <a:solidFill>
                  <a:srgbClr val="000000"/>
                </a:solidFill>
              </a:rPr>
              <a:t>雷</a:t>
            </a:r>
            <a:endParaRPr lang="en-US" b="0" dirty="0">
              <a:solidFill>
                <a:srgbClr val="000000"/>
              </a:solidFill>
            </a:endParaRPr>
          </a:p>
        </p:txBody>
      </p:sp>
    </p:spTree>
    <p:extLst>
      <p:ext uri="{BB962C8B-B14F-4D97-AF65-F5344CB8AC3E}">
        <p14:creationId xmlns:p14="http://schemas.microsoft.com/office/powerpoint/2010/main" val="270974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4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subTitle" idx="1"/>
          </p:nvPr>
        </p:nvSpPr>
        <p:spPr/>
        <p:txBody>
          <a:bodyPr/>
          <a:lstStyle/>
          <a:p>
            <a:r>
              <a:rPr lang="zh-CN" altLang="en-US" dirty="0" smtClean="0"/>
              <a:t>静态分析</a:t>
            </a:r>
            <a:r>
              <a:rPr lang="en-US" dirty="0" smtClean="0"/>
              <a:t>– </a:t>
            </a:r>
            <a:r>
              <a:rPr lang="zh-CN" altLang="en-US" dirty="0" smtClean="0"/>
              <a:t>发现和修复源代码的安全隐患</a:t>
            </a:r>
            <a:endParaRPr lang="en-US" dirty="0"/>
          </a:p>
        </p:txBody>
      </p:sp>
      <p:sp>
        <p:nvSpPr>
          <p:cNvPr id="2" name="Title 1"/>
          <p:cNvSpPr>
            <a:spLocks noGrp="1"/>
          </p:cNvSpPr>
          <p:nvPr>
            <p:ph type="title"/>
          </p:nvPr>
        </p:nvSpPr>
        <p:spPr/>
        <p:txBody>
          <a:bodyPr/>
          <a:lstStyle/>
          <a:p>
            <a:r>
              <a:rPr lang="en-US" dirty="0" smtClean="0">
                <a:latin typeface="Arial"/>
                <a:cs typeface="Arial"/>
              </a:rPr>
              <a:t>Fortify </a:t>
            </a:r>
            <a:r>
              <a:rPr lang="en-US" dirty="0">
                <a:latin typeface="Arial"/>
                <a:cs typeface="Arial"/>
              </a:rPr>
              <a:t>Static Code Analyzer (SCA)</a:t>
            </a:r>
            <a:endParaRPr lang="en-US" dirty="0"/>
          </a:p>
        </p:txBody>
      </p:sp>
      <p:sp>
        <p:nvSpPr>
          <p:cNvPr id="10" name="Content Placeholder 9"/>
          <p:cNvSpPr>
            <a:spLocks noGrp="1"/>
          </p:cNvSpPr>
          <p:nvPr>
            <p:ph sz="quarter" idx="10"/>
          </p:nvPr>
        </p:nvSpPr>
        <p:spPr>
          <a:xfrm>
            <a:off x="251364" y="1041807"/>
            <a:ext cx="4622194" cy="3899843"/>
          </a:xfrm>
        </p:spPr>
        <p:txBody>
          <a:bodyPr/>
          <a:lstStyle/>
          <a:p>
            <a:r>
              <a:rPr lang="zh-CN" altLang="en-US" sz="1400" dirty="0" smtClean="0"/>
              <a:t>用户场景：</a:t>
            </a:r>
            <a:endParaRPr lang="en-US" altLang="zh-CN" sz="1400" dirty="0" smtClean="0"/>
          </a:p>
          <a:p>
            <a:r>
              <a:rPr lang="zh-CN" altLang="en-US" sz="1200" dirty="0">
                <a:solidFill>
                  <a:schemeClr val="tx1"/>
                </a:solidFill>
              </a:rPr>
              <a:t>用户拥有开发团队，拥有源代码</a:t>
            </a:r>
            <a:endParaRPr lang="en-US" altLang="zh-CN" sz="1200" dirty="0">
              <a:solidFill>
                <a:schemeClr val="tx1"/>
              </a:solidFill>
            </a:endParaRPr>
          </a:p>
          <a:p>
            <a:r>
              <a:rPr lang="zh-CN" altLang="en-US" sz="1400" dirty="0" smtClean="0"/>
              <a:t>特</a:t>
            </a:r>
            <a:r>
              <a:rPr lang="zh-CN" altLang="en-US" sz="1400" dirty="0"/>
              <a:t>征</a:t>
            </a:r>
            <a:r>
              <a:rPr lang="en-US" sz="1400" dirty="0"/>
              <a:t>:</a:t>
            </a:r>
          </a:p>
          <a:p>
            <a:pPr marL="285750" indent="-285750">
              <a:buFont typeface="Arial" pitchFamily="34" charset="0"/>
              <a:buChar char="•"/>
            </a:pPr>
            <a:r>
              <a:rPr lang="zh-CN" altLang="en-US" sz="1200" b="0" dirty="0" smtClean="0">
                <a:solidFill>
                  <a:schemeClr val="tx1"/>
                </a:solidFill>
              </a:rPr>
              <a:t>静态应用程序安全性测试，自动化识别在开发期间应用程序源代码的安全漏洞和质量问题</a:t>
            </a:r>
          </a:p>
          <a:p>
            <a:pPr marL="285750" indent="-285750">
              <a:buFont typeface="Arial" pitchFamily="34" charset="0"/>
              <a:buChar char="•"/>
            </a:pPr>
            <a:r>
              <a:rPr lang="zh-CN" altLang="en-US" sz="1200" b="0" dirty="0" smtClean="0">
                <a:solidFill>
                  <a:schemeClr val="tx1"/>
                </a:solidFill>
              </a:rPr>
              <a:t>查明源代码漏洞的根本原因，提供详尽的修复指导</a:t>
            </a:r>
          </a:p>
          <a:p>
            <a:pPr marL="285750" indent="-285750">
              <a:buFont typeface="Arial" pitchFamily="34" charset="0"/>
              <a:buChar char="•"/>
            </a:pPr>
            <a:r>
              <a:rPr lang="zh-CN" altLang="en-US" sz="1200" b="0" dirty="0" smtClean="0">
                <a:solidFill>
                  <a:schemeClr val="tx1"/>
                </a:solidFill>
              </a:rPr>
              <a:t>支持</a:t>
            </a:r>
            <a:r>
              <a:rPr lang="en-US" altLang="zh-CN" sz="1200" b="0" dirty="0" smtClean="0">
                <a:solidFill>
                  <a:schemeClr val="tx1"/>
                </a:solidFill>
              </a:rPr>
              <a:t>22</a:t>
            </a:r>
            <a:r>
              <a:rPr lang="zh-CN" altLang="en-US" sz="1200" b="0" dirty="0" smtClean="0">
                <a:solidFill>
                  <a:schemeClr val="tx1"/>
                </a:solidFill>
              </a:rPr>
              <a:t>种语言</a:t>
            </a:r>
            <a:r>
              <a:rPr lang="en-US" altLang="zh-CN" sz="1200" b="0" dirty="0" smtClean="0">
                <a:solidFill>
                  <a:schemeClr val="tx1"/>
                </a:solidFill>
              </a:rPr>
              <a:t>,600 +</a:t>
            </a:r>
            <a:r>
              <a:rPr lang="zh-CN" altLang="en-US" sz="1200" b="0" dirty="0" smtClean="0">
                <a:solidFill>
                  <a:schemeClr val="tx1"/>
                </a:solidFill>
              </a:rPr>
              <a:t>漏洞类别</a:t>
            </a:r>
            <a:endParaRPr lang="en-US" altLang="zh-CN" sz="1200" b="0" dirty="0" smtClean="0">
              <a:solidFill>
                <a:schemeClr val="tx1"/>
              </a:solidFill>
            </a:endParaRPr>
          </a:p>
          <a:p>
            <a:pPr marL="285750" indent="-285750"/>
            <a:r>
              <a:rPr lang="en-US" altLang="zh-CN" sz="1200" b="0" dirty="0" smtClean="0">
                <a:solidFill>
                  <a:schemeClr val="tx1"/>
                </a:solidFill>
              </a:rPr>
              <a:t>ABAP</a:t>
            </a:r>
            <a:r>
              <a:rPr lang="zh-CN" altLang="en-US" sz="1200" b="0" dirty="0" smtClean="0">
                <a:solidFill>
                  <a:schemeClr val="tx1"/>
                </a:solidFill>
              </a:rPr>
              <a:t>、</a:t>
            </a:r>
            <a:r>
              <a:rPr lang="en-US" altLang="zh-CN" sz="1200" b="0" dirty="0" smtClean="0">
                <a:solidFill>
                  <a:schemeClr val="tx1"/>
                </a:solidFill>
              </a:rPr>
              <a:t>ASP.NET</a:t>
            </a:r>
            <a:r>
              <a:rPr lang="zh-CN" altLang="en-US" sz="1200" b="0" dirty="0" smtClean="0">
                <a:solidFill>
                  <a:schemeClr val="tx1"/>
                </a:solidFill>
              </a:rPr>
              <a:t>、</a:t>
            </a:r>
            <a:r>
              <a:rPr lang="en-US" altLang="zh-CN" sz="1200" b="0" dirty="0" smtClean="0">
                <a:solidFill>
                  <a:schemeClr val="tx1"/>
                </a:solidFill>
              </a:rPr>
              <a:t>C,C++</a:t>
            </a:r>
            <a:r>
              <a:rPr lang="zh-CN" altLang="en-US" sz="1200" b="0" dirty="0" smtClean="0">
                <a:solidFill>
                  <a:schemeClr val="tx1"/>
                </a:solidFill>
              </a:rPr>
              <a:t>、</a:t>
            </a:r>
            <a:r>
              <a:rPr lang="en-US" altLang="zh-CN" sz="1200" b="0" dirty="0" smtClean="0">
                <a:solidFill>
                  <a:schemeClr val="tx1"/>
                </a:solidFill>
              </a:rPr>
              <a:t>C#</a:t>
            </a:r>
            <a:r>
              <a:rPr lang="zh-CN" altLang="en-US" sz="1200" b="0" dirty="0" smtClean="0">
                <a:solidFill>
                  <a:schemeClr val="tx1"/>
                </a:solidFill>
              </a:rPr>
              <a:t>、</a:t>
            </a:r>
            <a:r>
              <a:rPr lang="en-US" altLang="zh-CN" sz="1200" b="0" dirty="0" smtClean="0">
                <a:solidFill>
                  <a:schemeClr val="tx1"/>
                </a:solidFill>
              </a:rPr>
              <a:t>Classic ASP</a:t>
            </a:r>
            <a:r>
              <a:rPr lang="zh-CN" altLang="en-US" sz="1200" b="0" dirty="0" smtClean="0">
                <a:solidFill>
                  <a:schemeClr val="tx1"/>
                </a:solidFill>
              </a:rPr>
              <a:t>、</a:t>
            </a:r>
            <a:r>
              <a:rPr lang="en-US" altLang="zh-CN" sz="1200" b="0" dirty="0" smtClean="0">
                <a:solidFill>
                  <a:schemeClr val="tx1"/>
                </a:solidFill>
              </a:rPr>
              <a:t>COBOL</a:t>
            </a:r>
            <a:r>
              <a:rPr lang="zh-CN" altLang="en-US" sz="1200" b="0" dirty="0" smtClean="0">
                <a:solidFill>
                  <a:schemeClr val="tx1"/>
                </a:solidFill>
              </a:rPr>
              <a:t>、</a:t>
            </a:r>
            <a:r>
              <a:rPr lang="en-US" altLang="zh-CN" sz="1200" b="0" dirty="0" smtClean="0">
                <a:solidFill>
                  <a:schemeClr val="tx1"/>
                </a:solidFill>
              </a:rPr>
              <a:t>ColdFusion</a:t>
            </a:r>
            <a:r>
              <a:rPr lang="zh-CN" altLang="en-US" sz="1200" b="0" dirty="0" smtClean="0">
                <a:solidFill>
                  <a:schemeClr val="tx1"/>
                </a:solidFill>
              </a:rPr>
              <a:t>、</a:t>
            </a:r>
            <a:r>
              <a:rPr lang="en-US" altLang="zh-CN" sz="1200" b="0" dirty="0" smtClean="0">
                <a:solidFill>
                  <a:schemeClr val="tx1"/>
                </a:solidFill>
              </a:rPr>
              <a:t>Flex/</a:t>
            </a:r>
            <a:r>
              <a:rPr lang="en-US" altLang="zh-CN" sz="1200" b="0" dirty="0" err="1" smtClean="0">
                <a:solidFill>
                  <a:schemeClr val="tx1"/>
                </a:solidFill>
              </a:rPr>
              <a:t>ActionScript</a:t>
            </a:r>
            <a:r>
              <a:rPr lang="zh-CN" altLang="en-US" sz="1200" b="0" dirty="0" smtClean="0">
                <a:solidFill>
                  <a:schemeClr val="tx1"/>
                </a:solidFill>
              </a:rPr>
              <a:t>、</a:t>
            </a:r>
            <a:r>
              <a:rPr lang="en-US" altLang="zh-CN" sz="1200" b="0" dirty="0" smtClean="0">
                <a:solidFill>
                  <a:schemeClr val="tx1"/>
                </a:solidFill>
              </a:rPr>
              <a:t>Java</a:t>
            </a:r>
            <a:r>
              <a:rPr lang="zh-CN" altLang="en-US" sz="1200" b="0" dirty="0" smtClean="0">
                <a:solidFill>
                  <a:schemeClr val="tx1"/>
                </a:solidFill>
              </a:rPr>
              <a:t>、</a:t>
            </a:r>
            <a:r>
              <a:rPr lang="en-US" altLang="zh-CN" sz="1200" b="0" dirty="0" smtClean="0">
                <a:solidFill>
                  <a:schemeClr val="tx1"/>
                </a:solidFill>
              </a:rPr>
              <a:t>JavaScript/AJAX</a:t>
            </a:r>
            <a:r>
              <a:rPr lang="zh-CN" altLang="en-US" sz="1200" b="0" dirty="0" smtClean="0">
                <a:solidFill>
                  <a:schemeClr val="tx1"/>
                </a:solidFill>
              </a:rPr>
              <a:t>、</a:t>
            </a:r>
            <a:r>
              <a:rPr lang="en-US" altLang="zh-CN" sz="1200" b="0" dirty="0" smtClean="0">
                <a:solidFill>
                  <a:schemeClr val="tx1"/>
                </a:solidFill>
              </a:rPr>
              <a:t>JSP</a:t>
            </a:r>
            <a:r>
              <a:rPr lang="zh-CN" altLang="en-US" sz="1200" b="0" dirty="0" smtClean="0">
                <a:solidFill>
                  <a:schemeClr val="tx1"/>
                </a:solidFill>
              </a:rPr>
              <a:t>、</a:t>
            </a:r>
            <a:r>
              <a:rPr lang="en-US" altLang="zh-CN" sz="1200" b="0" dirty="0" smtClean="0">
                <a:solidFill>
                  <a:schemeClr val="tx1"/>
                </a:solidFill>
              </a:rPr>
              <a:t>Objective C</a:t>
            </a:r>
            <a:r>
              <a:rPr lang="zh-CN" altLang="en-US" sz="1200" b="0" dirty="0" smtClean="0">
                <a:solidFill>
                  <a:schemeClr val="tx1"/>
                </a:solidFill>
              </a:rPr>
              <a:t>、</a:t>
            </a:r>
            <a:r>
              <a:rPr lang="en-US" altLang="zh-CN" sz="1200" b="0" dirty="0" smtClean="0">
                <a:solidFill>
                  <a:schemeClr val="tx1"/>
                </a:solidFill>
              </a:rPr>
              <a:t>PL/SQL</a:t>
            </a:r>
            <a:r>
              <a:rPr lang="zh-CN" altLang="en-US" sz="1200" b="0" dirty="0" smtClean="0">
                <a:solidFill>
                  <a:schemeClr val="tx1"/>
                </a:solidFill>
              </a:rPr>
              <a:t>、</a:t>
            </a:r>
            <a:r>
              <a:rPr lang="en-US" altLang="zh-CN" sz="1200" b="0" dirty="0" smtClean="0">
                <a:solidFill>
                  <a:schemeClr val="tx1"/>
                </a:solidFill>
              </a:rPr>
              <a:t>PHP</a:t>
            </a:r>
            <a:r>
              <a:rPr lang="zh-CN" altLang="en-US" sz="1200" b="0" dirty="0" smtClean="0">
                <a:solidFill>
                  <a:schemeClr val="tx1"/>
                </a:solidFill>
              </a:rPr>
              <a:t>、</a:t>
            </a:r>
            <a:r>
              <a:rPr lang="en-US" altLang="zh-CN" sz="1200" b="0" dirty="0" smtClean="0">
                <a:solidFill>
                  <a:schemeClr val="tx1"/>
                </a:solidFill>
              </a:rPr>
              <a:t>Python</a:t>
            </a:r>
            <a:r>
              <a:rPr lang="zh-CN" altLang="en-US" sz="1200" b="0" dirty="0" smtClean="0">
                <a:solidFill>
                  <a:schemeClr val="tx1"/>
                </a:solidFill>
              </a:rPr>
              <a:t>、</a:t>
            </a:r>
            <a:r>
              <a:rPr lang="en-US" altLang="zh-CN" sz="1200" b="0" dirty="0" smtClean="0">
                <a:solidFill>
                  <a:schemeClr val="tx1"/>
                </a:solidFill>
              </a:rPr>
              <a:t>T-SQL</a:t>
            </a:r>
            <a:r>
              <a:rPr lang="zh-CN" altLang="en-US" sz="1200" b="0" dirty="0" smtClean="0">
                <a:solidFill>
                  <a:schemeClr val="tx1"/>
                </a:solidFill>
              </a:rPr>
              <a:t>、</a:t>
            </a:r>
            <a:r>
              <a:rPr lang="en-US" altLang="zh-CN" sz="1200" b="0" dirty="0" smtClean="0">
                <a:solidFill>
                  <a:schemeClr val="tx1"/>
                </a:solidFill>
              </a:rPr>
              <a:t>VB.NET</a:t>
            </a:r>
            <a:r>
              <a:rPr lang="zh-CN" altLang="en-US" sz="1200" b="0" dirty="0" smtClean="0">
                <a:solidFill>
                  <a:schemeClr val="tx1"/>
                </a:solidFill>
              </a:rPr>
              <a:t>、</a:t>
            </a:r>
            <a:r>
              <a:rPr lang="en-US" altLang="zh-CN" sz="1200" b="0" dirty="0" smtClean="0">
                <a:solidFill>
                  <a:schemeClr val="tx1"/>
                </a:solidFill>
              </a:rPr>
              <a:t>VBScript</a:t>
            </a:r>
            <a:r>
              <a:rPr lang="zh-CN" altLang="en-US" sz="1200" b="0" dirty="0" smtClean="0">
                <a:solidFill>
                  <a:schemeClr val="tx1"/>
                </a:solidFill>
              </a:rPr>
              <a:t>、</a:t>
            </a:r>
            <a:r>
              <a:rPr lang="en-US" altLang="zh-CN" sz="1200" b="0" dirty="0" smtClean="0">
                <a:solidFill>
                  <a:schemeClr val="tx1"/>
                </a:solidFill>
              </a:rPr>
              <a:t>VB6</a:t>
            </a:r>
            <a:r>
              <a:rPr lang="zh-CN" altLang="en-US" sz="1200" b="0" dirty="0" smtClean="0">
                <a:solidFill>
                  <a:schemeClr val="tx1"/>
                </a:solidFill>
              </a:rPr>
              <a:t>、</a:t>
            </a:r>
            <a:r>
              <a:rPr lang="en-US" altLang="zh-CN" sz="1200" b="0" dirty="0" smtClean="0">
                <a:solidFill>
                  <a:schemeClr val="tx1"/>
                </a:solidFill>
              </a:rPr>
              <a:t>XML/HTML</a:t>
            </a:r>
            <a:r>
              <a:rPr lang="zh-CN" altLang="en-US" sz="1200" b="0" dirty="0" smtClean="0">
                <a:solidFill>
                  <a:schemeClr val="tx1"/>
                </a:solidFill>
              </a:rPr>
              <a:t>、</a:t>
            </a:r>
            <a:r>
              <a:rPr lang="en-US" altLang="zh-CN" sz="1200" b="0" dirty="0" smtClean="0">
                <a:solidFill>
                  <a:schemeClr val="tx1"/>
                </a:solidFill>
              </a:rPr>
              <a:t>Ruby</a:t>
            </a:r>
          </a:p>
          <a:p>
            <a:pPr marL="285750" indent="-285750"/>
            <a:r>
              <a:rPr lang="zh-CN" altLang="en-US" sz="1200" dirty="0"/>
              <a:t>优势</a:t>
            </a:r>
            <a:r>
              <a:rPr lang="en-US" sz="1200" dirty="0" smtClean="0"/>
              <a:t>:</a:t>
            </a:r>
            <a:endParaRPr lang="en-US" sz="1200" dirty="0"/>
          </a:p>
          <a:p>
            <a:pPr marL="285750" indent="-285750"/>
            <a:r>
              <a:rPr lang="zh-CN" altLang="en-US" sz="1200" b="0" dirty="0">
                <a:solidFill>
                  <a:schemeClr val="tx1"/>
                </a:solidFill>
              </a:rPr>
              <a:t>拥有最大的市场份额和最高的用户口碑</a:t>
            </a:r>
            <a:endParaRPr lang="en-US" altLang="zh-CN" sz="1200" b="0" dirty="0">
              <a:solidFill>
                <a:schemeClr val="tx1"/>
              </a:solidFill>
            </a:endParaRPr>
          </a:p>
          <a:p>
            <a:pPr marL="285750" indent="-285750"/>
            <a:r>
              <a:rPr lang="zh-CN" altLang="en-US" sz="1200" b="0" dirty="0">
                <a:solidFill>
                  <a:schemeClr val="tx1"/>
                </a:solidFill>
              </a:rPr>
              <a:t>支持最多的开发语言，操作系统</a:t>
            </a:r>
            <a:endParaRPr lang="en-US" altLang="zh-CN" sz="1200" b="0" dirty="0">
              <a:solidFill>
                <a:schemeClr val="tx1"/>
              </a:solidFill>
            </a:endParaRPr>
          </a:p>
          <a:p>
            <a:pPr marL="285750" indent="-285750"/>
            <a:r>
              <a:rPr lang="zh-CN" altLang="en-US" sz="1200" b="0" dirty="0">
                <a:solidFill>
                  <a:schemeClr val="tx1"/>
                </a:solidFill>
              </a:rPr>
              <a:t>发现的安全漏洞有无与伦比的准确性和全面性</a:t>
            </a:r>
            <a:endParaRPr lang="en-US" altLang="en-US" sz="1200" b="0" dirty="0">
              <a:solidFill>
                <a:schemeClr val="tx1"/>
              </a:solidFill>
            </a:endParaRPr>
          </a:p>
          <a:p>
            <a:pPr marL="285750" indent="-285750"/>
            <a:r>
              <a:rPr lang="zh-CN" altLang="en-US" sz="1200" b="0" dirty="0">
                <a:solidFill>
                  <a:schemeClr val="tx1"/>
                </a:solidFill>
              </a:rPr>
              <a:t>拥</a:t>
            </a:r>
            <a:r>
              <a:rPr lang="zh-CN" altLang="en-US" sz="1200" b="0" dirty="0" smtClean="0">
                <a:solidFill>
                  <a:schemeClr val="tx1"/>
                </a:solidFill>
              </a:rPr>
              <a:t>有业界最庞大最</a:t>
            </a:r>
            <a:r>
              <a:rPr lang="zh-CN" altLang="en-US" sz="1200" b="0" dirty="0">
                <a:solidFill>
                  <a:schemeClr val="tx1"/>
                </a:solidFill>
              </a:rPr>
              <a:t>权威的代码漏洞规则</a:t>
            </a:r>
            <a:r>
              <a:rPr lang="zh-CN" altLang="en-US" sz="1200" b="0" dirty="0" smtClean="0">
                <a:solidFill>
                  <a:schemeClr val="tx1"/>
                </a:solidFill>
              </a:rPr>
              <a:t>库</a:t>
            </a:r>
            <a:endParaRPr lang="en-US" altLang="zh-CN" sz="1200" b="0" dirty="0" smtClean="0">
              <a:solidFill>
                <a:schemeClr val="tx1"/>
              </a:solidFill>
            </a:endParaRPr>
          </a:p>
          <a:p>
            <a:pPr marL="285750" indent="-285750"/>
            <a:r>
              <a:rPr lang="zh-CN" altLang="en-US" sz="1200" b="0" dirty="0" smtClean="0">
                <a:solidFill>
                  <a:schemeClr val="tx1"/>
                </a:solidFill>
              </a:rPr>
              <a:t>拥有强大集成功能，整合开发流程测试流程</a:t>
            </a:r>
            <a:endParaRPr lang="en-US" altLang="en-US" sz="1200" b="0" dirty="0">
              <a:solidFill>
                <a:schemeClr val="tx1"/>
              </a:solidFill>
            </a:endParaRPr>
          </a:p>
        </p:txBody>
      </p:sp>
      <p:sp>
        <p:nvSpPr>
          <p:cNvPr id="6" name="Text Placeholder 3"/>
          <p:cNvSpPr txBox="1">
            <a:spLocks/>
          </p:cNvSpPr>
          <p:nvPr>
            <p:custDataLst>
              <p:tags r:id="rId1"/>
            </p:custDataLst>
          </p:nvPr>
        </p:nvSpPr>
        <p:spPr>
          <a:xfrm>
            <a:off x="358775" y="679603"/>
            <a:ext cx="8370380" cy="294965"/>
          </a:xfrm>
          <a:prstGeom prst="rect">
            <a:avLst/>
          </a:prstGeom>
        </p:spPr>
        <p:txBody>
          <a:bodyPr vert="horz" lIns="91440" tIns="45720" rIns="91440" bIns="45720" rtlCol="0">
            <a:noAutofit/>
          </a:bodyPr>
          <a:lstStyle/>
          <a:p>
            <a:pPr marL="225425" marR="0" lvl="0" indent="-225425" algn="l" defTabSz="914400" rtl="0" eaLnBrk="1" fontAlgn="auto" latinLnBrk="0" hangingPunct="1">
              <a:lnSpc>
                <a:spcPct val="110000"/>
              </a:lnSpc>
              <a:spcBef>
                <a:spcPts val="400"/>
              </a:spcBef>
              <a:spcAft>
                <a:spcPts val="0"/>
              </a:spcAft>
              <a:buClr>
                <a:schemeClr val="tx2"/>
              </a:buClr>
              <a:buSzPct val="80000"/>
              <a:tabLst/>
              <a:defRPr/>
            </a:pPr>
            <a:endParaRPr kumimoji="0" lang="en-GB"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p:cNvPicPr>
            <a:picLocks noChangeArrowheads="1"/>
          </p:cNvPicPr>
          <p:nvPr/>
        </p:nvPicPr>
        <p:blipFill>
          <a:blip r:embed="rId4" cstate="print"/>
          <a:srcRect l="462"/>
          <a:stretch>
            <a:fillRect/>
          </a:stretch>
        </p:blipFill>
        <p:spPr bwMode="auto">
          <a:xfrm>
            <a:off x="5038928" y="1188721"/>
            <a:ext cx="4105072" cy="3184976"/>
          </a:xfrm>
          <a:prstGeom prst="rect">
            <a:avLst/>
          </a:prstGeom>
          <a:solidFill>
            <a:srgbClr val="595959">
              <a:alpha val="41176"/>
            </a:srgbClr>
          </a:solidFill>
          <a:ln w="12700">
            <a:solidFill>
              <a:schemeClr val="tx1"/>
            </a:solidFill>
            <a:miter lim="800000"/>
            <a:headEnd/>
            <a:tailEnd/>
          </a:ln>
          <a:effectLst/>
        </p:spPr>
      </p:pic>
    </p:spTree>
    <p:extLst>
      <p:ext uri="{BB962C8B-B14F-4D97-AF65-F5344CB8AC3E}">
        <p14:creationId xmlns:p14="http://schemas.microsoft.com/office/powerpoint/2010/main" val="326618971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9"/>
          <p:cNvPicPr>
            <a:picLocks noChangeAspect="1" noChangeArrowheads="1"/>
          </p:cNvPicPr>
          <p:nvPr/>
        </p:nvPicPr>
        <p:blipFill>
          <a:blip r:embed="rId3">
            <a:extLst>
              <a:ext uri="{28A0092B-C50C-407E-A947-70E740481C1C}">
                <a14:useLocalDpi xmlns:a14="http://schemas.microsoft.com/office/drawing/2010/main" val="0"/>
              </a:ext>
            </a:extLst>
          </a:blip>
          <a:srcRect t="3125" r="1563" b="5208"/>
          <a:stretch>
            <a:fillRect/>
          </a:stretch>
        </p:blipFill>
        <p:spPr bwMode="auto">
          <a:xfrm>
            <a:off x="1143000" y="628650"/>
            <a:ext cx="68580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pPr eaLnBrk="1" hangingPunct="1">
              <a:defRPr/>
            </a:pPr>
            <a:r>
              <a:rPr dirty="0">
                <a:ea typeface="宋体" pitchFamily="2" charset="-122"/>
              </a:rPr>
              <a:t>Fortify </a:t>
            </a:r>
            <a:r>
              <a:rPr dirty="0" smtClean="0">
                <a:ea typeface="宋体" pitchFamily="2" charset="-122"/>
              </a:rPr>
              <a:t>SCA</a:t>
            </a:r>
            <a:r>
              <a:rPr lang="zh-CN" altLang="en-US" dirty="0" smtClean="0">
                <a:ea typeface="宋体" pitchFamily="2" charset="-122"/>
              </a:rPr>
              <a:t>漏</a:t>
            </a:r>
            <a:r>
              <a:rPr lang="zh-CN" altLang="en-US" dirty="0">
                <a:ea typeface="宋体" pitchFamily="2" charset="-122"/>
              </a:rPr>
              <a:t>洞审计</a:t>
            </a:r>
            <a:r>
              <a:rPr dirty="0">
                <a:ea typeface="宋体" pitchFamily="2" charset="-122"/>
              </a:rPr>
              <a:t>---Audit Workbench</a:t>
            </a:r>
          </a:p>
        </p:txBody>
      </p:sp>
      <p:grpSp>
        <p:nvGrpSpPr>
          <p:cNvPr id="11268" name="Group 4"/>
          <p:cNvGrpSpPr>
            <a:grpSpLocks/>
          </p:cNvGrpSpPr>
          <p:nvPr/>
        </p:nvGrpSpPr>
        <p:grpSpPr bwMode="auto">
          <a:xfrm>
            <a:off x="2571751" y="914400"/>
            <a:ext cx="917972" cy="895350"/>
            <a:chOff x="7380" y="5652"/>
            <a:chExt cx="1620" cy="1716"/>
          </a:xfrm>
        </p:grpSpPr>
        <p:sp>
          <p:nvSpPr>
            <p:cNvPr id="11278" name="Line 5"/>
            <p:cNvSpPr>
              <a:spLocks noChangeShapeType="1"/>
            </p:cNvSpPr>
            <p:nvPr/>
          </p:nvSpPr>
          <p:spPr bwMode="auto">
            <a:xfrm flipH="1">
              <a:off x="7380" y="6276"/>
              <a:ext cx="72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1279" name="Text Box 6"/>
            <p:cNvSpPr txBox="1">
              <a:spLocks noChangeArrowheads="1"/>
            </p:cNvSpPr>
            <p:nvPr/>
          </p:nvSpPr>
          <p:spPr bwMode="auto">
            <a:xfrm>
              <a:off x="7560" y="5652"/>
              <a:ext cx="1440" cy="780"/>
            </a:xfrm>
            <a:prstGeom prst="rect">
              <a:avLst/>
            </a:prstGeom>
            <a:solidFill>
              <a:srgbClr val="FFFFFF"/>
            </a:solidFill>
            <a:ln w="9525">
              <a:solidFill>
                <a:srgbClr val="000000"/>
              </a:solidFill>
              <a:miter lim="800000"/>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zh-CN" altLang="en-US" sz="1050" b="1">
                  <a:solidFill>
                    <a:srgbClr val="FF6600"/>
                  </a:solidFill>
                  <a:latin typeface="Times New Roman" panose="02020603050405020304" pitchFamily="18" charset="0"/>
                  <a:ea typeface="宋体" panose="02010600030101010101" pitchFamily="2" charset="-122"/>
                </a:rPr>
                <a:t>分级报告漏洞的信息</a:t>
              </a:r>
              <a:endParaRPr lang="zh-CN" altLang="en-US" sz="1050">
                <a:latin typeface="Times" panose="02020603050405020304" pitchFamily="18" charset="0"/>
                <a:ea typeface="宋体" panose="02010600030101010101" pitchFamily="2" charset="-122"/>
              </a:endParaRPr>
            </a:p>
          </p:txBody>
        </p:sp>
      </p:grpSp>
      <p:sp>
        <p:nvSpPr>
          <p:cNvPr id="11269" name="Text Box 7"/>
          <p:cNvSpPr txBox="1">
            <a:spLocks noChangeArrowheads="1"/>
          </p:cNvSpPr>
          <p:nvPr/>
        </p:nvSpPr>
        <p:spPr bwMode="auto">
          <a:xfrm>
            <a:off x="4743450" y="914400"/>
            <a:ext cx="1028700" cy="244079"/>
          </a:xfrm>
          <a:prstGeom prst="rect">
            <a:avLst/>
          </a:prstGeom>
          <a:solidFill>
            <a:srgbClr val="FFFFFF"/>
          </a:solidFill>
          <a:ln w="9525">
            <a:solidFill>
              <a:srgbClr val="000000"/>
            </a:solidFill>
            <a:miter lim="800000"/>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zh-CN" altLang="en-US" sz="1050" b="1">
                <a:solidFill>
                  <a:srgbClr val="FF6600"/>
                </a:solidFill>
                <a:latin typeface="Times New Roman" panose="02020603050405020304" pitchFamily="18" charset="0"/>
                <a:ea typeface="宋体" panose="02010600030101010101" pitchFamily="2" charset="-122"/>
              </a:rPr>
              <a:t>项目的源代码</a:t>
            </a:r>
            <a:endParaRPr lang="zh-CN" altLang="en-US" sz="1050">
              <a:latin typeface="Times" panose="02020603050405020304" pitchFamily="18" charset="0"/>
              <a:ea typeface="宋体" panose="02010600030101010101" pitchFamily="2" charset="-122"/>
            </a:endParaRPr>
          </a:p>
        </p:txBody>
      </p:sp>
      <p:sp>
        <p:nvSpPr>
          <p:cNvPr id="11270" name="Line 8"/>
          <p:cNvSpPr>
            <a:spLocks noChangeShapeType="1"/>
          </p:cNvSpPr>
          <p:nvPr/>
        </p:nvSpPr>
        <p:spPr bwMode="auto">
          <a:xfrm flipH="1">
            <a:off x="4857750" y="1143001"/>
            <a:ext cx="280988" cy="6703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1271" name="Text Box 9"/>
          <p:cNvSpPr txBox="1">
            <a:spLocks noChangeArrowheads="1"/>
          </p:cNvSpPr>
          <p:nvPr/>
        </p:nvSpPr>
        <p:spPr bwMode="auto">
          <a:xfrm>
            <a:off x="6515100" y="800100"/>
            <a:ext cx="1338263" cy="407194"/>
          </a:xfrm>
          <a:prstGeom prst="rect">
            <a:avLst/>
          </a:prstGeom>
          <a:solidFill>
            <a:srgbClr val="FFFFFF"/>
          </a:solidFill>
          <a:ln w="9525">
            <a:solidFill>
              <a:srgbClr val="000000"/>
            </a:solidFill>
            <a:miter lim="800000"/>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zh-CN" altLang="en-US" sz="1050" b="1">
                <a:solidFill>
                  <a:srgbClr val="FF6600"/>
                </a:solidFill>
                <a:latin typeface="Times New Roman" panose="02020603050405020304" pitchFamily="18" charset="0"/>
                <a:ea typeface="宋体" panose="02010600030101010101" pitchFamily="2" charset="-122"/>
              </a:rPr>
              <a:t>漏洞推荐修复的方法</a:t>
            </a:r>
            <a:endParaRPr lang="zh-CN" altLang="en-US" sz="1050">
              <a:latin typeface="Times" panose="02020603050405020304" pitchFamily="18" charset="0"/>
              <a:ea typeface="宋体" panose="02010600030101010101" pitchFamily="2" charset="-122"/>
            </a:endParaRPr>
          </a:p>
        </p:txBody>
      </p:sp>
      <p:sp>
        <p:nvSpPr>
          <p:cNvPr id="11272" name="Line 10"/>
          <p:cNvSpPr>
            <a:spLocks noChangeShapeType="1"/>
          </p:cNvSpPr>
          <p:nvPr/>
        </p:nvSpPr>
        <p:spPr bwMode="auto">
          <a:xfrm flipH="1">
            <a:off x="6915151" y="1200151"/>
            <a:ext cx="211931" cy="6215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grpSp>
        <p:nvGrpSpPr>
          <p:cNvPr id="11273" name="Group 11"/>
          <p:cNvGrpSpPr>
            <a:grpSpLocks/>
          </p:cNvGrpSpPr>
          <p:nvPr/>
        </p:nvGrpSpPr>
        <p:grpSpPr bwMode="auto">
          <a:xfrm>
            <a:off x="2571750" y="2914650"/>
            <a:ext cx="1143000" cy="1147763"/>
            <a:chOff x="9900" y="5340"/>
            <a:chExt cx="1800" cy="1872"/>
          </a:xfrm>
        </p:grpSpPr>
        <p:sp>
          <p:nvSpPr>
            <p:cNvPr id="11276" name="Line 12"/>
            <p:cNvSpPr>
              <a:spLocks noChangeShapeType="1"/>
            </p:cNvSpPr>
            <p:nvPr/>
          </p:nvSpPr>
          <p:spPr bwMode="auto">
            <a:xfrm flipH="1">
              <a:off x="10080" y="6120"/>
              <a:ext cx="72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1277" name="Text Box 13"/>
            <p:cNvSpPr txBox="1">
              <a:spLocks noChangeArrowheads="1"/>
            </p:cNvSpPr>
            <p:nvPr/>
          </p:nvSpPr>
          <p:spPr bwMode="auto">
            <a:xfrm>
              <a:off x="9900" y="5340"/>
              <a:ext cx="1800" cy="780"/>
            </a:xfrm>
            <a:prstGeom prst="rect">
              <a:avLst/>
            </a:prstGeom>
            <a:solidFill>
              <a:srgbClr val="FFFFFF"/>
            </a:solidFill>
            <a:ln w="9525">
              <a:solidFill>
                <a:srgbClr val="000000"/>
              </a:solidFill>
              <a:miter lim="800000"/>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zh-CN" altLang="en-US" sz="1050" b="1">
                  <a:solidFill>
                    <a:srgbClr val="FF6600"/>
                  </a:solidFill>
                  <a:latin typeface="Times New Roman" panose="02020603050405020304" pitchFamily="18" charset="0"/>
                  <a:ea typeface="宋体" panose="02010600030101010101" pitchFamily="2" charset="-122"/>
                </a:rPr>
                <a:t>漏洞产生的全路径的跟踪信息</a:t>
              </a:r>
              <a:endParaRPr lang="zh-CN" altLang="en-US" sz="1050">
                <a:latin typeface="Times" panose="02020603050405020304" pitchFamily="18" charset="0"/>
                <a:ea typeface="宋体" panose="02010600030101010101" pitchFamily="2" charset="-122"/>
              </a:endParaRPr>
            </a:p>
          </p:txBody>
        </p:sp>
      </p:grpSp>
      <p:sp>
        <p:nvSpPr>
          <p:cNvPr id="11274" name="Text Box 14"/>
          <p:cNvSpPr txBox="1">
            <a:spLocks noChangeArrowheads="1"/>
          </p:cNvSpPr>
          <p:nvPr/>
        </p:nvSpPr>
        <p:spPr bwMode="auto">
          <a:xfrm>
            <a:off x="4000500" y="3143250"/>
            <a:ext cx="1085850" cy="244079"/>
          </a:xfrm>
          <a:prstGeom prst="rect">
            <a:avLst/>
          </a:prstGeom>
          <a:solidFill>
            <a:srgbClr val="FFFFFF"/>
          </a:solidFill>
          <a:ln w="9525">
            <a:solidFill>
              <a:srgbClr val="000000"/>
            </a:solidFill>
            <a:miter lim="800000"/>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zh-CN" altLang="en-US" sz="1050" b="1">
                <a:solidFill>
                  <a:srgbClr val="FF6600"/>
                </a:solidFill>
                <a:ea typeface="宋体" panose="02010600030101010101" pitchFamily="2" charset="-122"/>
              </a:rPr>
              <a:t>漏洞的详细说明</a:t>
            </a:r>
          </a:p>
        </p:txBody>
      </p:sp>
      <p:sp>
        <p:nvSpPr>
          <p:cNvPr id="11275" name="Line 15"/>
          <p:cNvSpPr>
            <a:spLocks noChangeShapeType="1"/>
          </p:cNvSpPr>
          <p:nvPr/>
        </p:nvSpPr>
        <p:spPr bwMode="auto">
          <a:xfrm flipH="1">
            <a:off x="4171950" y="3371851"/>
            <a:ext cx="389335" cy="67032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1036362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elln\Documents\HP ASC\Collateral\Datasheets\Word versions\Drafts\WebInspect\Screenshots\progress3.png"/>
          <p:cNvPicPr>
            <a:picLocks noChangeArrowheads="1"/>
          </p:cNvPicPr>
          <p:nvPr/>
        </p:nvPicPr>
        <p:blipFill>
          <a:blip r:embed="rId3" cstate="print">
            <a:duotone>
              <a:schemeClr val="accent5">
                <a:shade val="45000"/>
                <a:satMod val="135000"/>
              </a:schemeClr>
              <a:prstClr val="white"/>
            </a:duotone>
          </a:blip>
          <a:srcRect t="9197" b="4739"/>
          <a:stretch>
            <a:fillRect/>
          </a:stretch>
        </p:blipFill>
        <p:spPr bwMode="auto">
          <a:xfrm>
            <a:off x="2174553" y="1277422"/>
            <a:ext cx="4804982" cy="3308306"/>
          </a:xfrm>
          <a:prstGeom prst="rect">
            <a:avLst/>
          </a:prstGeom>
          <a:solidFill>
            <a:schemeClr val="accent6">
              <a:alpha val="82000"/>
            </a:schemeClr>
          </a:solidFill>
          <a:ln>
            <a:noFill/>
          </a:ln>
        </p:spPr>
      </p:pic>
      <p:pic>
        <p:nvPicPr>
          <p:cNvPr id="25" name="Picture 4" descr="C:\Users\belln\Documents\HP ASC\Collateral\Datasheets\Word versions\Drafts\WebInspect\Screenshots\progress3.png"/>
          <p:cNvPicPr>
            <a:picLocks noChangeArrowheads="1"/>
          </p:cNvPicPr>
          <p:nvPr/>
        </p:nvPicPr>
        <p:blipFill rotWithShape="1">
          <a:blip r:embed="rId3" cstate="print"/>
          <a:srcRect l="1" t="11478" r="82592" b="53521"/>
          <a:stretch/>
        </p:blipFill>
        <p:spPr bwMode="auto">
          <a:xfrm>
            <a:off x="2174553" y="1365069"/>
            <a:ext cx="836435" cy="1345474"/>
          </a:xfrm>
          <a:prstGeom prst="roundRect">
            <a:avLst>
              <a:gd name="adj" fmla="val 4954"/>
            </a:avLst>
          </a:prstGeom>
          <a:solidFill>
            <a:schemeClr val="accent6">
              <a:alpha val="82000"/>
            </a:schemeClr>
          </a:solidFill>
          <a:ln w="19050">
            <a:solidFill>
              <a:schemeClr val="accent1"/>
            </a:solidFill>
          </a:ln>
        </p:spPr>
      </p:pic>
      <p:sp>
        <p:nvSpPr>
          <p:cNvPr id="2" name="Title 1"/>
          <p:cNvSpPr>
            <a:spLocks noGrp="1"/>
          </p:cNvSpPr>
          <p:nvPr>
            <p:ph type="title"/>
          </p:nvPr>
        </p:nvSpPr>
        <p:spPr/>
        <p:txBody>
          <a:bodyPr/>
          <a:lstStyle/>
          <a:p>
            <a:r>
              <a:rPr lang="zh-CN" altLang="en-US" dirty="0" smtClean="0"/>
              <a:t>二：</a:t>
            </a:r>
            <a:r>
              <a:rPr lang="en-US" altLang="zh-CN" dirty="0" err="1" smtClean="0"/>
              <a:t>Webinspect</a:t>
            </a:r>
            <a:r>
              <a:rPr lang="zh-CN" altLang="en-US" dirty="0" smtClean="0"/>
              <a:t>黑盒测试完成</a:t>
            </a:r>
            <a:r>
              <a:rPr lang="en-US" altLang="zh-CN" dirty="0" smtClean="0"/>
              <a:t>Web</a:t>
            </a:r>
            <a:r>
              <a:rPr lang="zh-CN" altLang="en-US" dirty="0" smtClean="0"/>
              <a:t>漏洞的动态分析</a:t>
            </a:r>
            <a:endParaRPr lang="en-US" dirty="0"/>
          </a:p>
        </p:txBody>
      </p:sp>
      <p:pic>
        <p:nvPicPr>
          <p:cNvPr id="20" name="Picture 4" descr="C:\Users\belln\Documents\HP ASC\Collateral\Datasheets\Word versions\Drafts\WebInspect\Screenshots\progress3.png"/>
          <p:cNvPicPr>
            <a:picLocks noChangeArrowheads="1"/>
          </p:cNvPicPr>
          <p:nvPr/>
        </p:nvPicPr>
        <p:blipFill rotWithShape="1">
          <a:blip r:embed="rId3" cstate="print"/>
          <a:srcRect l="30865" t="11478" r="20337" b="57947"/>
          <a:stretch/>
        </p:blipFill>
        <p:spPr bwMode="auto">
          <a:xfrm>
            <a:off x="3657600" y="1365069"/>
            <a:ext cx="2344708" cy="1175326"/>
          </a:xfrm>
          <a:prstGeom prst="roundRect">
            <a:avLst>
              <a:gd name="adj" fmla="val 2688"/>
            </a:avLst>
          </a:prstGeom>
          <a:solidFill>
            <a:schemeClr val="accent6">
              <a:alpha val="82000"/>
            </a:schemeClr>
          </a:solidFill>
          <a:ln w="19050">
            <a:solidFill>
              <a:schemeClr val="accent1"/>
            </a:solidFill>
          </a:ln>
        </p:spPr>
      </p:pic>
      <p:pic>
        <p:nvPicPr>
          <p:cNvPr id="21" name="Picture 4" descr="C:\Users\belln\Documents\HP ASC\Collateral\Datasheets\Word versions\Drafts\WebInspect\Screenshots\progress3.png"/>
          <p:cNvPicPr>
            <a:picLocks noChangeArrowheads="1"/>
          </p:cNvPicPr>
          <p:nvPr/>
        </p:nvPicPr>
        <p:blipFill rotWithShape="1">
          <a:blip r:embed="rId3" cstate="print"/>
          <a:srcRect l="81159" t="15674" r="1752" b="42119"/>
          <a:stretch/>
        </p:blipFill>
        <p:spPr bwMode="auto">
          <a:xfrm>
            <a:off x="6074230" y="1526372"/>
            <a:ext cx="821130" cy="1622437"/>
          </a:xfrm>
          <a:prstGeom prst="roundRect">
            <a:avLst>
              <a:gd name="adj" fmla="val 2821"/>
            </a:avLst>
          </a:prstGeom>
          <a:solidFill>
            <a:schemeClr val="accent6">
              <a:alpha val="82000"/>
            </a:schemeClr>
          </a:solidFill>
          <a:ln w="19050">
            <a:solidFill>
              <a:schemeClr val="accent1"/>
            </a:solidFill>
          </a:ln>
        </p:spPr>
      </p:pic>
      <p:pic>
        <p:nvPicPr>
          <p:cNvPr id="22" name="Picture 4" descr="C:\Users\belln\Documents\HP ASC\Collateral\Datasheets\Word versions\Drafts\WebInspect\Screenshots\progress3.png"/>
          <p:cNvPicPr>
            <a:picLocks noChangeArrowheads="1"/>
          </p:cNvPicPr>
          <p:nvPr/>
        </p:nvPicPr>
        <p:blipFill rotWithShape="1">
          <a:blip r:embed="rId3" cstate="print"/>
          <a:srcRect l="30865" t="43905" r="20337" b="31432"/>
          <a:stretch/>
        </p:blipFill>
        <p:spPr bwMode="auto">
          <a:xfrm>
            <a:off x="3657599" y="2611555"/>
            <a:ext cx="2344709" cy="948074"/>
          </a:xfrm>
          <a:prstGeom prst="roundRect">
            <a:avLst>
              <a:gd name="adj" fmla="val 2667"/>
            </a:avLst>
          </a:prstGeom>
          <a:solidFill>
            <a:schemeClr val="accent6">
              <a:alpha val="82000"/>
            </a:schemeClr>
          </a:solidFill>
          <a:ln w="19050">
            <a:solidFill>
              <a:schemeClr val="accent1"/>
            </a:solidFill>
          </a:ln>
        </p:spPr>
      </p:pic>
      <p:pic>
        <p:nvPicPr>
          <p:cNvPr id="23" name="Picture 4" descr="C:\Users\belln\Documents\HP ASC\Collateral\Datasheets\Word versions\Drafts\WebInspect\Screenshots\progress3.png"/>
          <p:cNvPicPr>
            <a:picLocks noChangeArrowheads="1"/>
          </p:cNvPicPr>
          <p:nvPr/>
        </p:nvPicPr>
        <p:blipFill rotWithShape="1">
          <a:blip r:embed="rId3" cstate="print"/>
          <a:srcRect l="18495" t="70437" r="1751" b="5466"/>
          <a:stretch/>
        </p:blipFill>
        <p:spPr bwMode="auto">
          <a:xfrm>
            <a:off x="3063241" y="3631475"/>
            <a:ext cx="3832119" cy="926294"/>
          </a:xfrm>
          <a:prstGeom prst="roundRect">
            <a:avLst>
              <a:gd name="adj" fmla="val 2293"/>
            </a:avLst>
          </a:prstGeom>
          <a:solidFill>
            <a:schemeClr val="accent6">
              <a:alpha val="82000"/>
            </a:schemeClr>
          </a:solidFill>
          <a:ln w="19050">
            <a:solidFill>
              <a:schemeClr val="accent1"/>
            </a:solidFill>
          </a:ln>
        </p:spPr>
      </p:pic>
      <p:sp>
        <p:nvSpPr>
          <p:cNvPr id="6" name="Rectangle 5"/>
          <p:cNvSpPr/>
          <p:nvPr/>
        </p:nvSpPr>
        <p:spPr>
          <a:xfrm>
            <a:off x="7282544" y="991565"/>
            <a:ext cx="1307541" cy="584775"/>
          </a:xfrm>
          <a:prstGeom prst="rect">
            <a:avLst/>
          </a:prstGeom>
        </p:spPr>
        <p:txBody>
          <a:bodyPr wrap="square">
            <a:spAutoFit/>
          </a:bodyPr>
          <a:lstStyle/>
          <a:p>
            <a:pPr fontAlgn="base">
              <a:spcBef>
                <a:spcPct val="0"/>
              </a:spcBef>
              <a:spcAft>
                <a:spcPct val="0"/>
              </a:spcAft>
            </a:pPr>
            <a:r>
              <a:rPr lang="zh-CN" altLang="en-US" sz="1600" b="1" dirty="0" smtClean="0">
                <a:solidFill>
                  <a:srgbClr val="0096D6"/>
                </a:solidFill>
                <a:cs typeface="HP Simplified" pitchFamily="34" charset="0"/>
              </a:rPr>
              <a:t>实时扫描仪表板</a:t>
            </a:r>
            <a:endParaRPr lang="en-US" sz="1600" b="1" dirty="0">
              <a:solidFill>
                <a:srgbClr val="0096D6"/>
              </a:solidFill>
              <a:cs typeface="HP Simplified" pitchFamily="34" charset="0"/>
            </a:endParaRPr>
          </a:p>
        </p:txBody>
      </p:sp>
      <p:cxnSp>
        <p:nvCxnSpPr>
          <p:cNvPr id="8" name="Elbow Connector 7"/>
          <p:cNvCxnSpPr/>
          <p:nvPr/>
        </p:nvCxnSpPr>
        <p:spPr>
          <a:xfrm rot="5400000" flipH="1" flipV="1">
            <a:off x="6289149" y="441399"/>
            <a:ext cx="182880" cy="1645920"/>
          </a:xfrm>
          <a:prstGeom prst="bentConnector2">
            <a:avLst/>
          </a:prstGeom>
          <a:ln w="19050" cmpd="sng">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rot="5400000" flipH="1" flipV="1">
            <a:off x="7052673" y="1805649"/>
            <a:ext cx="0" cy="301752"/>
          </a:xfrm>
          <a:prstGeom prst="bentConnector2">
            <a:avLst/>
          </a:prstGeom>
          <a:ln w="19050" cmpd="sng">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282544" y="1785470"/>
            <a:ext cx="1509378" cy="338554"/>
          </a:xfrm>
          <a:prstGeom prst="rect">
            <a:avLst/>
          </a:prstGeom>
        </p:spPr>
        <p:txBody>
          <a:bodyPr wrap="square">
            <a:spAutoFit/>
          </a:bodyPr>
          <a:lstStyle/>
          <a:p>
            <a:pPr fontAlgn="base">
              <a:spcBef>
                <a:spcPct val="0"/>
              </a:spcBef>
              <a:spcAft>
                <a:spcPct val="0"/>
              </a:spcAft>
            </a:pPr>
            <a:r>
              <a:rPr lang="zh-CN" altLang="en-US" sz="1600" b="1" dirty="0" smtClean="0">
                <a:solidFill>
                  <a:srgbClr val="0096D6"/>
                </a:solidFill>
                <a:cs typeface="HP Simplified" pitchFamily="34" charset="0"/>
              </a:rPr>
              <a:t>实时扫描统计</a:t>
            </a:r>
            <a:endParaRPr lang="en-US" sz="1600" b="1" dirty="0">
              <a:solidFill>
                <a:srgbClr val="0096D6"/>
              </a:solidFill>
              <a:cs typeface="HP Simplified" pitchFamily="34" charset="0"/>
            </a:endParaRPr>
          </a:p>
        </p:txBody>
      </p:sp>
      <p:sp>
        <p:nvSpPr>
          <p:cNvPr id="30" name="Rectangle 29"/>
          <p:cNvSpPr/>
          <p:nvPr/>
        </p:nvSpPr>
        <p:spPr>
          <a:xfrm>
            <a:off x="7282544" y="3088943"/>
            <a:ext cx="1509378" cy="338554"/>
          </a:xfrm>
          <a:prstGeom prst="rect">
            <a:avLst/>
          </a:prstGeom>
        </p:spPr>
        <p:txBody>
          <a:bodyPr wrap="square">
            <a:spAutoFit/>
          </a:bodyPr>
          <a:lstStyle/>
          <a:p>
            <a:pPr fontAlgn="base">
              <a:spcBef>
                <a:spcPct val="0"/>
              </a:spcBef>
              <a:spcAft>
                <a:spcPct val="0"/>
              </a:spcAft>
            </a:pPr>
            <a:r>
              <a:rPr lang="zh-CN" altLang="en-US" sz="1600" b="1" dirty="0" smtClean="0">
                <a:solidFill>
                  <a:srgbClr val="0096D6"/>
                </a:solidFill>
                <a:cs typeface="HP Simplified" pitchFamily="34" charset="0"/>
              </a:rPr>
              <a:t>攻击详情表格</a:t>
            </a:r>
            <a:endParaRPr lang="en-US" sz="1600" b="1" dirty="0">
              <a:solidFill>
                <a:srgbClr val="0096D6"/>
              </a:solidFill>
              <a:cs typeface="HP Simplified" pitchFamily="34" charset="0"/>
            </a:endParaRPr>
          </a:p>
        </p:txBody>
      </p:sp>
      <p:cxnSp>
        <p:nvCxnSpPr>
          <p:cNvPr id="31" name="Elbow Connector 30"/>
          <p:cNvCxnSpPr/>
          <p:nvPr/>
        </p:nvCxnSpPr>
        <p:spPr>
          <a:xfrm rot="5400000" flipH="1" flipV="1">
            <a:off x="6600045" y="2659309"/>
            <a:ext cx="0" cy="1207008"/>
          </a:xfrm>
          <a:prstGeom prst="bentConnector2">
            <a:avLst/>
          </a:prstGeom>
          <a:ln w="19050" cmpd="sng">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282544" y="3680249"/>
            <a:ext cx="1307541" cy="584775"/>
          </a:xfrm>
          <a:prstGeom prst="rect">
            <a:avLst/>
          </a:prstGeom>
        </p:spPr>
        <p:txBody>
          <a:bodyPr wrap="square">
            <a:spAutoFit/>
          </a:bodyPr>
          <a:lstStyle/>
          <a:p>
            <a:pPr fontAlgn="base">
              <a:spcBef>
                <a:spcPct val="0"/>
              </a:spcBef>
              <a:spcAft>
                <a:spcPct val="0"/>
              </a:spcAft>
            </a:pPr>
            <a:r>
              <a:rPr lang="zh-CN" altLang="en-US" sz="1600" b="1" dirty="0">
                <a:solidFill>
                  <a:srgbClr val="0096D6"/>
                </a:solidFill>
                <a:cs typeface="HP Simplified" pitchFamily="34" charset="0"/>
              </a:rPr>
              <a:t>发现</a:t>
            </a:r>
            <a:r>
              <a:rPr lang="zh-CN" altLang="en-US" sz="1600" b="1" dirty="0" smtClean="0">
                <a:solidFill>
                  <a:srgbClr val="0096D6"/>
                </a:solidFill>
                <a:cs typeface="HP Simplified" pitchFamily="34" charset="0"/>
              </a:rPr>
              <a:t>的漏洞展示</a:t>
            </a:r>
            <a:endParaRPr lang="en-US" sz="1600" b="1" dirty="0">
              <a:solidFill>
                <a:srgbClr val="0096D6"/>
              </a:solidFill>
              <a:cs typeface="HP Simplified" pitchFamily="34" charset="0"/>
            </a:endParaRPr>
          </a:p>
        </p:txBody>
      </p:sp>
      <p:cxnSp>
        <p:nvCxnSpPr>
          <p:cNvPr id="33" name="Elbow Connector 32"/>
          <p:cNvCxnSpPr/>
          <p:nvPr/>
        </p:nvCxnSpPr>
        <p:spPr>
          <a:xfrm rot="5400000" flipH="1" flipV="1">
            <a:off x="7052673" y="3699763"/>
            <a:ext cx="0" cy="301752"/>
          </a:xfrm>
          <a:prstGeom prst="bentConnector2">
            <a:avLst/>
          </a:prstGeom>
          <a:ln w="19050" cmpd="sng">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00445" y="1388137"/>
            <a:ext cx="1509378" cy="338554"/>
          </a:xfrm>
          <a:prstGeom prst="rect">
            <a:avLst/>
          </a:prstGeom>
        </p:spPr>
        <p:txBody>
          <a:bodyPr wrap="square">
            <a:spAutoFit/>
          </a:bodyPr>
          <a:lstStyle/>
          <a:p>
            <a:pPr algn="r" fontAlgn="base">
              <a:spcBef>
                <a:spcPct val="0"/>
              </a:spcBef>
              <a:spcAft>
                <a:spcPct val="0"/>
              </a:spcAft>
            </a:pPr>
            <a:r>
              <a:rPr lang="zh-CN" altLang="en-US" sz="1600" b="1" dirty="0" smtClean="0">
                <a:solidFill>
                  <a:srgbClr val="0096D6"/>
                </a:solidFill>
                <a:cs typeface="HP Simplified" pitchFamily="34" charset="0"/>
              </a:rPr>
              <a:t>覆盖分析情况</a:t>
            </a:r>
            <a:endParaRPr lang="en-US" sz="1600" b="1" dirty="0">
              <a:solidFill>
                <a:srgbClr val="0096D6"/>
              </a:solidFill>
              <a:cs typeface="HP Simplified" pitchFamily="34" charset="0"/>
            </a:endParaRPr>
          </a:p>
        </p:txBody>
      </p:sp>
      <p:cxnSp>
        <p:nvCxnSpPr>
          <p:cNvPr id="36" name="Elbow Connector 35"/>
          <p:cNvCxnSpPr/>
          <p:nvPr/>
        </p:nvCxnSpPr>
        <p:spPr>
          <a:xfrm rot="5400000" flipH="1" flipV="1">
            <a:off x="2010615" y="1425464"/>
            <a:ext cx="0" cy="301752"/>
          </a:xfrm>
          <a:prstGeom prst="bentConnector2">
            <a:avLst/>
          </a:prstGeom>
          <a:ln w="19050" cmpd="sng">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2477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750"/>
                                        <p:tgtEl>
                                          <p:spTgt spid="31"/>
                                        </p:tgtEl>
                                      </p:cBhvr>
                                    </p:animEffect>
                                  </p:childTnLst>
                                </p:cTn>
                              </p:par>
                            </p:childTnLst>
                          </p:cTn>
                        </p:par>
                        <p:par>
                          <p:cTn id="38" fill="hold">
                            <p:stCondLst>
                              <p:cond delay="125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500"/>
                                        <p:tgtEl>
                                          <p:spTgt spid="36"/>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0" grpId="0"/>
      <p:bldP spid="32"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8"/>
          <p:cNvGrpSpPr/>
          <p:nvPr/>
        </p:nvGrpSpPr>
        <p:grpSpPr>
          <a:xfrm>
            <a:off x="427513" y="886214"/>
            <a:ext cx="8199444" cy="3694714"/>
            <a:chOff x="457200" y="838200"/>
            <a:chExt cx="8273393" cy="5486400"/>
          </a:xfrm>
        </p:grpSpPr>
        <p:cxnSp>
          <p:nvCxnSpPr>
            <p:cNvPr id="4" name="Elbow Connector 3"/>
            <p:cNvCxnSpPr/>
            <p:nvPr/>
          </p:nvCxnSpPr>
          <p:spPr>
            <a:xfrm flipH="1">
              <a:off x="5715000" y="1981200"/>
              <a:ext cx="1524000" cy="1295400"/>
            </a:xfrm>
            <a:prstGeom prst="bentConnector3">
              <a:avLst>
                <a:gd name="adj1" fmla="val 20000"/>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Left Arrow 4"/>
            <p:cNvSpPr/>
            <p:nvPr/>
          </p:nvSpPr>
          <p:spPr>
            <a:xfrm rot="5400000">
              <a:off x="380999" y="3048002"/>
              <a:ext cx="1600199" cy="380997"/>
            </a:xfrm>
            <a:prstGeom prst="leftArrow">
              <a:avLst>
                <a:gd name="adj1" fmla="val 43515"/>
                <a:gd name="adj2" fmla="val 42593"/>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6" name="Elbow Connector 5"/>
            <p:cNvCxnSpPr/>
            <p:nvPr/>
          </p:nvCxnSpPr>
          <p:spPr>
            <a:xfrm rot="5400000">
              <a:off x="2727056" y="2082865"/>
              <a:ext cx="1828800" cy="13920"/>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Round Diagonal Corner Rectangle 6"/>
            <p:cNvSpPr/>
            <p:nvPr/>
          </p:nvSpPr>
          <p:spPr>
            <a:xfrm>
              <a:off x="2667000" y="838200"/>
              <a:ext cx="2044724" cy="1503680"/>
            </a:xfrm>
            <a:prstGeom prst="round2DiagRect">
              <a:avLst/>
            </a:prstGeom>
            <a:gradFill flip="none" rotWithShape="1">
              <a:gsLst>
                <a:gs pos="0">
                  <a:schemeClr val="bg1">
                    <a:lumMod val="85000"/>
                  </a:schemeClr>
                </a:gs>
                <a:gs pos="100000">
                  <a:schemeClr val="bg2">
                    <a:lumMod val="90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cxnSp>
          <p:nvCxnSpPr>
            <p:cNvPr id="8" name="Elbow Connector 7"/>
            <p:cNvCxnSpPr/>
            <p:nvPr/>
          </p:nvCxnSpPr>
          <p:spPr>
            <a:xfrm>
              <a:off x="1624914" y="1993557"/>
              <a:ext cx="1524000" cy="1295400"/>
            </a:xfrm>
            <a:prstGeom prst="bentConnector3">
              <a:avLst>
                <a:gd name="adj1" fmla="val 10000"/>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238500" y="2971800"/>
              <a:ext cx="2438400" cy="3352800"/>
            </a:xfrm>
            <a:prstGeom prst="roundRect">
              <a:avLst>
                <a:gd name="adj" fmla="val 6522"/>
              </a:avLst>
            </a:prstGeom>
            <a:solidFill>
              <a:schemeClr val="bg2"/>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b="0">
                <a:solidFill>
                  <a:prstClr val="white"/>
                </a:solidFill>
              </a:endParaRPr>
            </a:p>
          </p:txBody>
        </p:sp>
        <p:sp>
          <p:nvSpPr>
            <p:cNvPr id="11" name="Round Diagonal Corner Rectangle 10"/>
            <p:cNvSpPr/>
            <p:nvPr/>
          </p:nvSpPr>
          <p:spPr>
            <a:xfrm>
              <a:off x="5608888" y="838200"/>
              <a:ext cx="1678880" cy="1503680"/>
            </a:xfrm>
            <a:prstGeom prst="round2DiagRect">
              <a:avLst/>
            </a:prstGeom>
            <a:gradFill flip="none" rotWithShape="1">
              <a:gsLst>
                <a:gs pos="0">
                  <a:schemeClr val="bg1">
                    <a:lumMod val="85000"/>
                  </a:schemeClr>
                </a:gs>
                <a:gs pos="100000">
                  <a:schemeClr val="bg2">
                    <a:lumMod val="90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TextBox 9"/>
            <p:cNvSpPr txBox="1">
              <a:spLocks noChangeArrowheads="1"/>
            </p:cNvSpPr>
            <p:nvPr/>
          </p:nvSpPr>
          <p:spPr bwMode="auto">
            <a:xfrm>
              <a:off x="5612717" y="838200"/>
              <a:ext cx="1675052" cy="411325"/>
            </a:xfrm>
            <a:prstGeom prst="rect">
              <a:avLst/>
            </a:prstGeom>
            <a:solidFill>
              <a:schemeClr val="bg1">
                <a:alpha val="40000"/>
              </a:schemeClr>
            </a:solidFill>
            <a:ln w="9525">
              <a:noFill/>
              <a:miter lim="800000"/>
              <a:headEnd/>
              <a:tailEnd/>
            </a:ln>
          </p:spPr>
          <p:txBody>
            <a:bodyPr wrap="square" anchor="t">
              <a:prstTxWarp prst="textNoShape">
                <a:avLst/>
              </a:prstTxWarp>
              <a:spAutoFit/>
            </a:bodyPr>
            <a:lstStyle/>
            <a:p>
              <a:pPr algn="ctr" fontAlgn="auto">
                <a:spcBef>
                  <a:spcPts val="0"/>
                </a:spcBef>
                <a:spcAft>
                  <a:spcPts val="0"/>
                </a:spcAft>
              </a:pPr>
              <a:r>
                <a:rPr lang="zh-CN" altLang="en-US" sz="1200" b="1" dirty="0" smtClean="0">
                  <a:solidFill>
                    <a:srgbClr val="0096D6"/>
                  </a:solidFill>
                  <a:latin typeface="+mn-lt"/>
                </a:rPr>
                <a:t>实时在线分析</a:t>
              </a:r>
              <a:r>
                <a:rPr lang="en-US" altLang="zh-CN" sz="1200" b="1" dirty="0" smtClean="0">
                  <a:solidFill>
                    <a:srgbClr val="0096D6"/>
                  </a:solidFill>
                  <a:latin typeface="+mn-lt"/>
                </a:rPr>
                <a:t>RTA</a:t>
              </a:r>
              <a:endParaRPr lang="en-US" sz="1200" b="1" dirty="0">
                <a:solidFill>
                  <a:srgbClr val="0096D6"/>
                </a:solidFill>
                <a:latin typeface="+mn-lt"/>
              </a:endParaRPr>
            </a:p>
          </p:txBody>
        </p:sp>
        <p:sp>
          <p:nvSpPr>
            <p:cNvPr id="15" name="TextBox 55"/>
            <p:cNvSpPr txBox="1">
              <a:spLocks noChangeArrowheads="1"/>
            </p:cNvSpPr>
            <p:nvPr/>
          </p:nvSpPr>
          <p:spPr bwMode="auto">
            <a:xfrm>
              <a:off x="5656270" y="1983178"/>
              <a:ext cx="1760346" cy="327536"/>
            </a:xfrm>
            <a:prstGeom prst="rect">
              <a:avLst/>
            </a:prstGeom>
            <a:noFill/>
            <a:ln w="9525">
              <a:noFill/>
              <a:miter lim="800000"/>
              <a:headEnd/>
              <a:tailEnd/>
            </a:ln>
          </p:spPr>
          <p:txBody>
            <a:bodyPr wrap="square" anchor="t">
              <a:prstTxWarp prst="textNoShape">
                <a:avLst/>
              </a:prstTxWarp>
              <a:spAutoFit/>
            </a:bodyPr>
            <a:lstStyle/>
            <a:p>
              <a:pPr fontAlgn="auto">
                <a:lnSpc>
                  <a:spcPts val="1000"/>
                </a:lnSpc>
                <a:spcBef>
                  <a:spcPts val="0"/>
                </a:spcBef>
                <a:spcAft>
                  <a:spcPts val="0"/>
                </a:spcAft>
              </a:pPr>
              <a:r>
                <a:rPr lang="zh-CN" altLang="en-US" sz="1200" dirty="0" smtClean="0">
                  <a:solidFill>
                    <a:srgbClr val="000000"/>
                  </a:solidFill>
                </a:rPr>
                <a:t>在运行系统的实时保护</a:t>
              </a:r>
              <a:endParaRPr lang="en-US" sz="1200" dirty="0" smtClean="0">
                <a:solidFill>
                  <a:srgbClr val="000000"/>
                </a:solidFill>
              </a:endParaRPr>
            </a:p>
          </p:txBody>
        </p:sp>
        <p:sp>
          <p:nvSpPr>
            <p:cNvPr id="16" name="TextBox 125"/>
            <p:cNvSpPr txBox="1">
              <a:spLocks noChangeArrowheads="1"/>
            </p:cNvSpPr>
            <p:nvPr/>
          </p:nvSpPr>
          <p:spPr bwMode="auto">
            <a:xfrm>
              <a:off x="8132821" y="1852743"/>
              <a:ext cx="597772" cy="411325"/>
            </a:xfrm>
            <a:prstGeom prst="rect">
              <a:avLst/>
            </a:prstGeom>
            <a:noFill/>
            <a:ln w="9525">
              <a:noFill/>
              <a:miter lim="800000"/>
              <a:headEnd/>
              <a:tailEnd/>
            </a:ln>
          </p:spPr>
          <p:txBody>
            <a:bodyPr wrap="square">
              <a:prstTxWarp prst="textNoShape">
                <a:avLst/>
              </a:prstTxWarp>
              <a:spAutoFit/>
            </a:bodyPr>
            <a:lstStyle/>
            <a:p>
              <a:pPr algn="ctr" fontAlgn="auto">
                <a:spcBef>
                  <a:spcPts val="0"/>
                </a:spcBef>
                <a:spcAft>
                  <a:spcPts val="0"/>
                </a:spcAft>
              </a:pPr>
              <a:r>
                <a:rPr lang="zh-CN" altLang="en-US" sz="1200" b="1" dirty="0" smtClean="0">
                  <a:solidFill>
                    <a:srgbClr val="000000"/>
                  </a:solidFill>
                  <a:latin typeface="+mn-lt"/>
                  <a:cs typeface="+mn-cs"/>
                </a:rPr>
                <a:t>黑客</a:t>
              </a:r>
              <a:endParaRPr lang="en-US" sz="1200" b="1" dirty="0">
                <a:solidFill>
                  <a:srgbClr val="000000"/>
                </a:solidFill>
                <a:latin typeface="+mn-lt"/>
                <a:cs typeface="+mn-cs"/>
              </a:endParaRPr>
            </a:p>
          </p:txBody>
        </p:sp>
        <p:cxnSp>
          <p:nvCxnSpPr>
            <p:cNvPr id="17" name="Straight Arrow Connector 52"/>
            <p:cNvCxnSpPr>
              <a:cxnSpLocks noChangeShapeType="1"/>
            </p:cNvCxnSpPr>
            <p:nvPr/>
          </p:nvCxnSpPr>
          <p:spPr bwMode="auto">
            <a:xfrm rot="10800000">
              <a:off x="7619436" y="1371600"/>
              <a:ext cx="447920" cy="1588"/>
            </a:xfrm>
            <a:prstGeom prst="straightConnector1">
              <a:avLst/>
            </a:prstGeom>
            <a:noFill/>
            <a:ln w="19050" cap="flat" cmpd="sng" algn="ctr">
              <a:solidFill>
                <a:srgbClr val="FF0000"/>
              </a:solidFill>
              <a:prstDash val="dash"/>
              <a:round/>
              <a:headEnd type="none" w="med" len="med"/>
              <a:tailEnd type="triangle" w="med" len="med"/>
            </a:ln>
          </p:spPr>
        </p:cxnSp>
        <p:cxnSp>
          <p:nvCxnSpPr>
            <p:cNvPr id="18" name="Straight Arrow Connector 52"/>
            <p:cNvCxnSpPr>
              <a:cxnSpLocks noChangeShapeType="1"/>
            </p:cNvCxnSpPr>
            <p:nvPr/>
          </p:nvCxnSpPr>
          <p:spPr bwMode="auto">
            <a:xfrm rot="10800000">
              <a:off x="7619436" y="1524000"/>
              <a:ext cx="447920" cy="1588"/>
            </a:xfrm>
            <a:prstGeom prst="straightConnector1">
              <a:avLst/>
            </a:prstGeom>
            <a:noFill/>
            <a:ln w="19050" cap="flat" cmpd="sng" algn="ctr">
              <a:solidFill>
                <a:srgbClr val="FF0000"/>
              </a:solidFill>
              <a:prstDash val="dash"/>
              <a:round/>
              <a:headEnd type="none" w="med" len="med"/>
              <a:tailEnd type="triangle" w="med" len="med"/>
            </a:ln>
          </p:spPr>
        </p:cxnSp>
        <p:cxnSp>
          <p:nvCxnSpPr>
            <p:cNvPr id="19" name="Straight Arrow Connector 52"/>
            <p:cNvCxnSpPr>
              <a:cxnSpLocks noChangeShapeType="1"/>
            </p:cNvCxnSpPr>
            <p:nvPr/>
          </p:nvCxnSpPr>
          <p:spPr bwMode="auto">
            <a:xfrm rot="10800000">
              <a:off x="7628394" y="1676400"/>
              <a:ext cx="447920" cy="1588"/>
            </a:xfrm>
            <a:prstGeom prst="straightConnector1">
              <a:avLst/>
            </a:prstGeom>
            <a:noFill/>
            <a:ln w="19050" cap="flat" cmpd="sng" algn="ctr">
              <a:solidFill>
                <a:srgbClr val="FF0000"/>
              </a:solidFill>
              <a:prstDash val="dash"/>
              <a:round/>
              <a:headEnd type="none" w="med" len="med"/>
              <a:tailEnd type="triangle" w="med" len="med"/>
            </a:ln>
          </p:spPr>
        </p:cxnSp>
        <p:sp>
          <p:nvSpPr>
            <p:cNvPr id="21" name="TextBox 20"/>
            <p:cNvSpPr txBox="1"/>
            <p:nvPr/>
          </p:nvSpPr>
          <p:spPr>
            <a:xfrm>
              <a:off x="3291667" y="2946186"/>
              <a:ext cx="2446639" cy="685541"/>
            </a:xfrm>
            <a:prstGeom prst="rect">
              <a:avLst/>
            </a:prstGeom>
            <a:solidFill>
              <a:schemeClr val="bg1">
                <a:alpha val="30000"/>
              </a:schemeClr>
            </a:solidFill>
          </p:spPr>
          <p:txBody>
            <a:bodyPr wrap="square" rtlCol="0">
              <a:spAutoFit/>
            </a:bodyPr>
            <a:lstStyle/>
            <a:p>
              <a:pPr algn="ctr" fontAlgn="auto">
                <a:spcBef>
                  <a:spcPts val="0"/>
                </a:spcBef>
                <a:spcAft>
                  <a:spcPts val="0"/>
                </a:spcAft>
                <a:buClr>
                  <a:srgbClr val="1F497D"/>
                </a:buClr>
                <a:buSzPct val="120000"/>
                <a:buFont typeface="Wingdings" pitchFamily="28" charset="2"/>
                <a:buNone/>
                <a:defRPr/>
              </a:pPr>
              <a:r>
                <a:rPr lang="zh-CN" altLang="en-US" sz="1200" b="1" dirty="0" smtClean="0">
                  <a:solidFill>
                    <a:prstClr val="black">
                      <a:lumMod val="75000"/>
                      <a:lumOff val="25000"/>
                    </a:prstClr>
                  </a:solidFill>
                  <a:latin typeface="+mn-lt"/>
                  <a:ea typeface="Arial" pitchFamily="28" charset="0"/>
                  <a:cs typeface="Calibri"/>
                </a:rPr>
                <a:t>漏洞管理</a:t>
              </a:r>
              <a:endParaRPr lang="en-US" sz="1200" b="1" dirty="0" smtClean="0">
                <a:solidFill>
                  <a:prstClr val="black">
                    <a:lumMod val="75000"/>
                    <a:lumOff val="25000"/>
                  </a:prstClr>
                </a:solidFill>
                <a:latin typeface="+mn-lt"/>
                <a:ea typeface="Arial" pitchFamily="28" charset="0"/>
                <a:cs typeface="Calibri"/>
              </a:endParaRPr>
            </a:p>
            <a:p>
              <a:pPr algn="ctr" fontAlgn="auto">
                <a:spcBef>
                  <a:spcPts val="0"/>
                </a:spcBef>
                <a:spcAft>
                  <a:spcPts val="0"/>
                </a:spcAft>
                <a:buClr>
                  <a:srgbClr val="1F497D"/>
                </a:buClr>
                <a:buSzPct val="120000"/>
                <a:buFont typeface="Wingdings" pitchFamily="28" charset="2"/>
                <a:buNone/>
                <a:defRPr/>
              </a:pPr>
              <a:r>
                <a:rPr lang="en-US" sz="1200" b="1" dirty="0" smtClean="0">
                  <a:solidFill>
                    <a:prstClr val="black">
                      <a:lumMod val="75000"/>
                      <a:lumOff val="25000"/>
                    </a:prstClr>
                  </a:solidFill>
                  <a:latin typeface="+mn-lt"/>
                  <a:ea typeface="Arial" pitchFamily="28" charset="0"/>
                  <a:cs typeface="Calibri"/>
                </a:rPr>
                <a:t>(</a:t>
              </a:r>
              <a:r>
                <a:rPr lang="zh-CN" altLang="en-US" sz="1200" b="1" dirty="0" smtClean="0">
                  <a:solidFill>
                    <a:prstClr val="black">
                      <a:lumMod val="75000"/>
                      <a:lumOff val="25000"/>
                    </a:prstClr>
                  </a:solidFill>
                  <a:latin typeface="+mn-lt"/>
                  <a:ea typeface="Arial" pitchFamily="28" charset="0"/>
                  <a:cs typeface="Calibri"/>
                </a:rPr>
                <a:t>静态</a:t>
              </a:r>
              <a:r>
                <a:rPr lang="en-US" sz="1200" b="1" dirty="0" smtClean="0">
                  <a:solidFill>
                    <a:prstClr val="black">
                      <a:lumMod val="75000"/>
                      <a:lumOff val="25000"/>
                    </a:prstClr>
                  </a:solidFill>
                  <a:latin typeface="+mn-lt"/>
                  <a:ea typeface="Arial" pitchFamily="28" charset="0"/>
                  <a:cs typeface="Calibri"/>
                </a:rPr>
                <a:t>, </a:t>
              </a:r>
              <a:r>
                <a:rPr lang="zh-CN" altLang="en-US" sz="1200" b="1" dirty="0" smtClean="0">
                  <a:solidFill>
                    <a:prstClr val="black">
                      <a:lumMod val="75000"/>
                      <a:lumOff val="25000"/>
                    </a:prstClr>
                  </a:solidFill>
                  <a:latin typeface="+mn-lt"/>
                  <a:ea typeface="Arial" pitchFamily="28" charset="0"/>
                  <a:cs typeface="Calibri"/>
                </a:rPr>
                <a:t>动态</a:t>
              </a:r>
              <a:r>
                <a:rPr lang="en-US" sz="1200" b="1" dirty="0" smtClean="0">
                  <a:solidFill>
                    <a:prstClr val="black">
                      <a:lumMod val="75000"/>
                      <a:lumOff val="25000"/>
                    </a:prstClr>
                  </a:solidFill>
                  <a:latin typeface="+mn-lt"/>
                  <a:ea typeface="Arial" pitchFamily="28" charset="0"/>
                  <a:cs typeface="Calibri"/>
                </a:rPr>
                <a:t>, </a:t>
              </a:r>
              <a:r>
                <a:rPr lang="zh-CN" altLang="en-US" sz="1200" b="1" dirty="0" smtClean="0">
                  <a:solidFill>
                    <a:prstClr val="black">
                      <a:lumMod val="75000"/>
                      <a:lumOff val="25000"/>
                    </a:prstClr>
                  </a:solidFill>
                  <a:latin typeface="+mn-lt"/>
                  <a:ea typeface="Arial" pitchFamily="28" charset="0"/>
                  <a:cs typeface="Calibri"/>
                </a:rPr>
                <a:t>实时</a:t>
              </a:r>
              <a:r>
                <a:rPr lang="en-US" sz="1200" b="1" dirty="0" smtClean="0">
                  <a:solidFill>
                    <a:prstClr val="black">
                      <a:lumMod val="75000"/>
                      <a:lumOff val="25000"/>
                    </a:prstClr>
                  </a:solidFill>
                  <a:latin typeface="+mn-lt"/>
                  <a:ea typeface="Arial" pitchFamily="28" charset="0"/>
                  <a:cs typeface="Calibri"/>
                </a:rPr>
                <a:t>)</a:t>
              </a:r>
            </a:p>
          </p:txBody>
        </p:sp>
        <p:sp>
          <p:nvSpPr>
            <p:cNvPr id="22" name="Round Diagonal Corner Rectangle 21"/>
            <p:cNvSpPr/>
            <p:nvPr/>
          </p:nvSpPr>
          <p:spPr>
            <a:xfrm>
              <a:off x="457200" y="838200"/>
              <a:ext cx="1912389" cy="1503680"/>
            </a:xfrm>
            <a:prstGeom prst="round2DiagRect">
              <a:avLst/>
            </a:prstGeom>
            <a:gradFill flip="none" rotWithShape="1">
              <a:gsLst>
                <a:gs pos="0">
                  <a:schemeClr val="bg1">
                    <a:lumMod val="85000"/>
                  </a:schemeClr>
                </a:gs>
                <a:gs pos="100000">
                  <a:schemeClr val="bg2">
                    <a:lumMod val="90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3" name="TextBox 55"/>
            <p:cNvSpPr txBox="1">
              <a:spLocks noChangeArrowheads="1"/>
            </p:cNvSpPr>
            <p:nvPr/>
          </p:nvSpPr>
          <p:spPr bwMode="auto">
            <a:xfrm>
              <a:off x="1496300" y="2008480"/>
              <a:ext cx="987678" cy="411325"/>
            </a:xfrm>
            <a:prstGeom prst="rect">
              <a:avLst/>
            </a:prstGeom>
            <a:noFill/>
            <a:ln w="9525">
              <a:noFill/>
              <a:miter lim="800000"/>
              <a:headEnd/>
              <a:tailEnd/>
            </a:ln>
          </p:spPr>
          <p:txBody>
            <a:bodyPr wrap="square" anchor="t">
              <a:prstTxWarp prst="textNoShape">
                <a:avLst/>
              </a:prstTxWarp>
              <a:spAutoFit/>
            </a:bodyPr>
            <a:lstStyle/>
            <a:p>
              <a:pPr fontAlgn="auto">
                <a:spcBef>
                  <a:spcPts val="0"/>
                </a:spcBef>
                <a:spcAft>
                  <a:spcPts val="0"/>
                </a:spcAft>
              </a:pPr>
              <a:r>
                <a:rPr lang="zh-CN" altLang="en-US" sz="1200" dirty="0" smtClean="0"/>
                <a:t>集成构建</a:t>
              </a:r>
              <a:endParaRPr lang="en-US" sz="1200" dirty="0" smtClean="0">
                <a:solidFill>
                  <a:srgbClr val="000000"/>
                </a:solidFill>
              </a:endParaRPr>
            </a:p>
          </p:txBody>
        </p:sp>
        <p:sp>
          <p:nvSpPr>
            <p:cNvPr id="24" name="TextBox 9"/>
            <p:cNvSpPr txBox="1">
              <a:spLocks noChangeArrowheads="1"/>
            </p:cNvSpPr>
            <p:nvPr/>
          </p:nvSpPr>
          <p:spPr bwMode="auto">
            <a:xfrm>
              <a:off x="457200" y="838200"/>
              <a:ext cx="1905000" cy="411325"/>
            </a:xfrm>
            <a:prstGeom prst="rect">
              <a:avLst/>
            </a:prstGeom>
            <a:solidFill>
              <a:schemeClr val="bg1">
                <a:alpha val="40000"/>
              </a:schemeClr>
            </a:solidFill>
            <a:ln w="9525">
              <a:noFill/>
              <a:miter lim="800000"/>
              <a:headEnd/>
              <a:tailEnd/>
            </a:ln>
          </p:spPr>
          <p:txBody>
            <a:bodyPr wrap="square" anchor="t">
              <a:prstTxWarp prst="textNoShape">
                <a:avLst/>
              </a:prstTxWarp>
              <a:spAutoFit/>
            </a:bodyPr>
            <a:lstStyle/>
            <a:p>
              <a:pPr algn="ctr" fontAlgn="auto">
                <a:spcBef>
                  <a:spcPts val="0"/>
                </a:spcBef>
                <a:spcAft>
                  <a:spcPts val="0"/>
                </a:spcAft>
              </a:pPr>
              <a:r>
                <a:rPr lang="zh-CN" altLang="en-US" sz="1200" b="1" dirty="0" smtClean="0">
                  <a:solidFill>
                    <a:srgbClr val="0096D6"/>
                  </a:solidFill>
                  <a:latin typeface="+mn-lt"/>
                  <a:cs typeface="+mn-cs"/>
                </a:rPr>
                <a:t>静态分析</a:t>
              </a:r>
              <a:r>
                <a:rPr lang="en-US" altLang="zh-CN" sz="1200" b="1" dirty="0" smtClean="0">
                  <a:solidFill>
                    <a:srgbClr val="0096D6"/>
                  </a:solidFill>
                  <a:latin typeface="+mn-lt"/>
                  <a:cs typeface="+mn-cs"/>
                </a:rPr>
                <a:t>SCA</a:t>
              </a:r>
              <a:endParaRPr lang="en-US" sz="1200" b="1" dirty="0">
                <a:solidFill>
                  <a:srgbClr val="0096D6"/>
                </a:solidFill>
                <a:latin typeface="+mn-lt"/>
                <a:cs typeface="+mn-cs"/>
              </a:endParaRPr>
            </a:p>
          </p:txBody>
        </p:sp>
        <p:sp>
          <p:nvSpPr>
            <p:cNvPr id="25" name="TextBox 9"/>
            <p:cNvSpPr txBox="1">
              <a:spLocks noChangeArrowheads="1"/>
            </p:cNvSpPr>
            <p:nvPr/>
          </p:nvSpPr>
          <p:spPr bwMode="auto">
            <a:xfrm>
              <a:off x="517111" y="1793151"/>
              <a:ext cx="1143000" cy="411325"/>
            </a:xfrm>
            <a:prstGeom prst="rect">
              <a:avLst/>
            </a:prstGeom>
            <a:noFill/>
            <a:ln w="9525">
              <a:noFill/>
              <a:miter lim="800000"/>
              <a:headEnd/>
              <a:tailEnd/>
            </a:ln>
          </p:spPr>
          <p:txBody>
            <a:bodyPr wrap="square" anchor="t">
              <a:prstTxWarp prst="textNoShape">
                <a:avLst/>
              </a:prstTxWarp>
              <a:spAutoFit/>
            </a:bodyPr>
            <a:lstStyle/>
            <a:p>
              <a:pPr fontAlgn="auto">
                <a:spcBef>
                  <a:spcPts val="0"/>
                </a:spcBef>
                <a:spcAft>
                  <a:spcPts val="0"/>
                </a:spcAft>
              </a:pPr>
              <a:r>
                <a:rPr lang="zh-CN" altLang="en-US" sz="1200" dirty="0" smtClean="0">
                  <a:solidFill>
                    <a:srgbClr val="000000"/>
                  </a:solidFill>
                  <a:latin typeface="+mn-lt"/>
                  <a:cs typeface="+mn-cs"/>
                </a:rPr>
                <a:t>源代码</a:t>
              </a:r>
              <a:endParaRPr lang="en-US" sz="1200" dirty="0" smtClean="0">
                <a:solidFill>
                  <a:srgbClr val="000000"/>
                </a:solidFill>
                <a:latin typeface="+mn-lt"/>
                <a:cs typeface="+mn-cs"/>
              </a:endParaRPr>
            </a:p>
          </p:txBody>
        </p:sp>
        <p:sp>
          <p:nvSpPr>
            <p:cNvPr id="26" name="TextBox 9"/>
            <p:cNvSpPr txBox="1">
              <a:spLocks noChangeArrowheads="1"/>
            </p:cNvSpPr>
            <p:nvPr/>
          </p:nvSpPr>
          <p:spPr bwMode="auto">
            <a:xfrm>
              <a:off x="2666999" y="838200"/>
              <a:ext cx="1912389" cy="411325"/>
            </a:xfrm>
            <a:prstGeom prst="rect">
              <a:avLst/>
            </a:prstGeom>
            <a:solidFill>
              <a:schemeClr val="bg1">
                <a:alpha val="40000"/>
              </a:schemeClr>
            </a:solidFill>
            <a:ln w="9525">
              <a:noFill/>
              <a:miter lim="800000"/>
              <a:headEnd/>
              <a:tailEnd/>
            </a:ln>
          </p:spPr>
          <p:txBody>
            <a:bodyPr wrap="square" anchor="t">
              <a:prstTxWarp prst="textNoShape">
                <a:avLst/>
              </a:prstTxWarp>
              <a:spAutoFit/>
            </a:bodyPr>
            <a:lstStyle/>
            <a:p>
              <a:pPr algn="ctr" fontAlgn="auto">
                <a:spcBef>
                  <a:spcPts val="0"/>
                </a:spcBef>
                <a:spcAft>
                  <a:spcPts val="0"/>
                </a:spcAft>
              </a:pPr>
              <a:r>
                <a:rPr lang="zh-CN" altLang="en-US" sz="1200" b="1" dirty="0" smtClean="0">
                  <a:solidFill>
                    <a:srgbClr val="0096D6"/>
                  </a:solidFill>
                  <a:latin typeface="+mn-lt"/>
                </a:rPr>
                <a:t>动态分析</a:t>
              </a:r>
              <a:r>
                <a:rPr lang="en-US" altLang="zh-CN" sz="1200" b="1" dirty="0" err="1" smtClean="0">
                  <a:solidFill>
                    <a:srgbClr val="0096D6"/>
                  </a:solidFill>
                  <a:latin typeface="+mn-lt"/>
                </a:rPr>
                <a:t>Webinspect</a:t>
              </a:r>
              <a:endParaRPr lang="en-US" sz="1200" b="1" dirty="0">
                <a:solidFill>
                  <a:srgbClr val="0096D6"/>
                </a:solidFill>
                <a:latin typeface="+mn-lt"/>
              </a:endParaRPr>
            </a:p>
          </p:txBody>
        </p:sp>
        <p:sp>
          <p:nvSpPr>
            <p:cNvPr id="27" name="TextBox 55"/>
            <p:cNvSpPr txBox="1">
              <a:spLocks noChangeArrowheads="1"/>
            </p:cNvSpPr>
            <p:nvPr/>
          </p:nvSpPr>
          <p:spPr bwMode="auto">
            <a:xfrm>
              <a:off x="2604292" y="2027205"/>
              <a:ext cx="2169325" cy="411325"/>
            </a:xfrm>
            <a:prstGeom prst="rect">
              <a:avLst/>
            </a:prstGeom>
            <a:noFill/>
            <a:ln w="9525">
              <a:noFill/>
              <a:miter lim="800000"/>
              <a:headEnd/>
              <a:tailEnd/>
            </a:ln>
          </p:spPr>
          <p:txBody>
            <a:bodyPr wrap="square" anchor="t">
              <a:prstTxWarp prst="textNoShape">
                <a:avLst/>
              </a:prstTxWarp>
              <a:spAutoFit/>
            </a:bodyPr>
            <a:lstStyle/>
            <a:p>
              <a:pPr algn="ctr" fontAlgn="auto">
                <a:spcBef>
                  <a:spcPts val="0"/>
                </a:spcBef>
                <a:spcAft>
                  <a:spcPts val="0"/>
                </a:spcAft>
              </a:pPr>
              <a:r>
                <a:rPr lang="zh-CN" altLang="en-US" sz="1200" dirty="0" smtClean="0"/>
                <a:t>应用程序运行在</a:t>
              </a:r>
              <a:r>
                <a:rPr lang="en-US" altLang="zh-CN" sz="1200" dirty="0" smtClean="0"/>
                <a:t>QA/</a:t>
              </a:r>
              <a:r>
                <a:rPr lang="zh-CN" altLang="en-US" sz="1200" dirty="0" smtClean="0"/>
                <a:t>生</a:t>
              </a:r>
              <a:r>
                <a:rPr lang="zh-CN" altLang="en-US" sz="1200" dirty="0"/>
                <a:t>产</a:t>
              </a:r>
              <a:r>
                <a:rPr lang="zh-CN" altLang="en-US" sz="1200" dirty="0" smtClean="0"/>
                <a:t>环境</a:t>
              </a:r>
              <a:endParaRPr lang="en-US" altLang="en-US" sz="1200" dirty="0" smtClean="0"/>
            </a:p>
          </p:txBody>
        </p:sp>
        <p:pic>
          <p:nvPicPr>
            <p:cNvPr id="28" name="Picture 27"/>
            <p:cNvPicPr>
              <a:picLocks noChangeAspect="1"/>
            </p:cNvPicPr>
            <p:nvPr/>
          </p:nvPicPr>
          <p:blipFill>
            <a:blip r:embed="rId3" cstate="print"/>
            <a:stretch>
              <a:fillRect/>
            </a:stretch>
          </p:blipFill>
          <p:spPr>
            <a:xfrm>
              <a:off x="533400" y="1447800"/>
              <a:ext cx="609600" cy="361890"/>
            </a:xfrm>
            <a:prstGeom prst="rect">
              <a:avLst/>
            </a:prstGeom>
          </p:spPr>
        </p:pic>
        <p:pic>
          <p:nvPicPr>
            <p:cNvPr id="29" name="Picture 28" descr="Gnome-Network-Server-64.png"/>
            <p:cNvPicPr>
              <a:picLocks noChangeAspect="1"/>
            </p:cNvPicPr>
            <p:nvPr/>
          </p:nvPicPr>
          <p:blipFill>
            <a:blip r:embed="rId4" cstate="print"/>
            <a:srcRect l="22500" r="25875"/>
            <a:stretch>
              <a:fillRect/>
            </a:stretch>
          </p:blipFill>
          <p:spPr>
            <a:xfrm>
              <a:off x="4018280" y="1200090"/>
              <a:ext cx="419608" cy="812800"/>
            </a:xfrm>
            <a:prstGeom prst="rect">
              <a:avLst/>
            </a:prstGeom>
          </p:spPr>
        </p:pic>
        <p:sp>
          <p:nvSpPr>
            <p:cNvPr id="30" name="Up Arrow 29"/>
            <p:cNvSpPr/>
            <p:nvPr/>
          </p:nvSpPr>
          <p:spPr>
            <a:xfrm rot="5400000">
              <a:off x="1068388" y="1427102"/>
              <a:ext cx="606424" cy="304800"/>
            </a:xfrm>
            <a:prstGeom prst="upArrow">
              <a:avLst>
                <a:gd name="adj1" fmla="val 56775"/>
                <a:gd name="adj2" fmla="val 59259"/>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b="0">
                <a:solidFill>
                  <a:prstClr val="white"/>
                </a:solidFill>
              </a:endParaRPr>
            </a:p>
          </p:txBody>
        </p:sp>
        <p:sp>
          <p:nvSpPr>
            <p:cNvPr id="31" name="Up Arrow 30"/>
            <p:cNvSpPr/>
            <p:nvPr/>
          </p:nvSpPr>
          <p:spPr>
            <a:xfrm rot="5400000">
              <a:off x="3506788" y="1427102"/>
              <a:ext cx="606424" cy="304800"/>
            </a:xfrm>
            <a:prstGeom prst="upArrow">
              <a:avLst>
                <a:gd name="adj1" fmla="val 56775"/>
                <a:gd name="adj2" fmla="val 59259"/>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b="0">
                <a:solidFill>
                  <a:prstClr val="white"/>
                </a:solidFill>
              </a:endParaRPr>
            </a:p>
          </p:txBody>
        </p:sp>
        <p:pic>
          <p:nvPicPr>
            <p:cNvPr id="32" name="Picture 31" descr="Gnome-Network-Server-64.png"/>
            <p:cNvPicPr>
              <a:picLocks noChangeAspect="1"/>
            </p:cNvPicPr>
            <p:nvPr/>
          </p:nvPicPr>
          <p:blipFill>
            <a:blip r:embed="rId4" cstate="print"/>
            <a:srcRect l="22500" r="25875"/>
            <a:stretch>
              <a:fillRect/>
            </a:stretch>
          </p:blipFill>
          <p:spPr>
            <a:xfrm>
              <a:off x="1676400" y="1200090"/>
              <a:ext cx="419608" cy="812800"/>
            </a:xfrm>
            <a:prstGeom prst="rect">
              <a:avLst/>
            </a:prstGeom>
          </p:spPr>
        </p:pic>
        <p:pic>
          <p:nvPicPr>
            <p:cNvPr id="33" name="Picture 32"/>
            <p:cNvPicPr>
              <a:picLocks noChangeAspect="1"/>
            </p:cNvPicPr>
            <p:nvPr/>
          </p:nvPicPr>
          <p:blipFill>
            <a:blip r:embed="rId5" cstate="print">
              <a:grayscl/>
            </a:blip>
            <a:stretch>
              <a:fillRect/>
            </a:stretch>
          </p:blipFill>
          <p:spPr>
            <a:xfrm>
              <a:off x="8197427" y="1219199"/>
              <a:ext cx="504222" cy="572321"/>
            </a:xfrm>
            <a:prstGeom prst="rect">
              <a:avLst/>
            </a:prstGeom>
            <a:effectLst>
              <a:outerShdw blurRad="50800" dist="38100" dir="2700000" algn="tl" rotWithShape="0">
                <a:schemeClr val="bg1">
                  <a:lumMod val="75000"/>
                </a:schemeClr>
              </a:outerShdw>
            </a:effectLst>
          </p:spPr>
        </p:pic>
        <p:pic>
          <p:nvPicPr>
            <p:cNvPr id="34" name="Picture 33"/>
            <p:cNvPicPr>
              <a:picLocks noChangeAspect="1"/>
            </p:cNvPicPr>
            <p:nvPr/>
          </p:nvPicPr>
          <p:blipFill>
            <a:blip r:embed="rId6" cstate="print"/>
            <a:stretch>
              <a:fillRect/>
            </a:stretch>
          </p:blipFill>
          <p:spPr>
            <a:xfrm>
              <a:off x="3848100" y="4388822"/>
              <a:ext cx="609600" cy="381000"/>
            </a:xfrm>
            <a:prstGeom prst="rect">
              <a:avLst/>
            </a:prstGeom>
          </p:spPr>
        </p:pic>
        <p:sp>
          <p:nvSpPr>
            <p:cNvPr id="35" name="TextBox 9"/>
            <p:cNvSpPr txBox="1">
              <a:spLocks noChangeArrowheads="1"/>
            </p:cNvSpPr>
            <p:nvPr/>
          </p:nvSpPr>
          <p:spPr bwMode="auto">
            <a:xfrm>
              <a:off x="4343400" y="4338935"/>
              <a:ext cx="1790700" cy="365622"/>
            </a:xfrm>
            <a:prstGeom prst="rect">
              <a:avLst/>
            </a:prstGeom>
            <a:noFill/>
            <a:ln w="9525">
              <a:noFill/>
              <a:miter lim="800000"/>
              <a:headEnd/>
              <a:tailEnd/>
            </a:ln>
          </p:spPr>
          <p:txBody>
            <a:bodyPr wrap="square" anchor="t">
              <a:prstTxWarp prst="textNoShape">
                <a:avLst/>
              </a:prstTxWarp>
              <a:spAutoFit/>
            </a:bodyPr>
            <a:lstStyle/>
            <a:p>
              <a:pPr fontAlgn="auto">
                <a:spcBef>
                  <a:spcPts val="0"/>
                </a:spcBef>
                <a:spcAft>
                  <a:spcPts val="0"/>
                </a:spcAft>
              </a:pPr>
              <a:r>
                <a:rPr lang="zh-CN" altLang="en-US" sz="1000" b="0" dirty="0" smtClean="0">
                  <a:solidFill>
                    <a:srgbClr val="000000"/>
                  </a:solidFill>
                  <a:latin typeface="+mn-lt"/>
                  <a:cs typeface="+mn-cs"/>
                </a:rPr>
                <a:t>源代码漏洞库</a:t>
              </a:r>
              <a:endParaRPr lang="en-US" sz="1000" b="0" dirty="0">
                <a:solidFill>
                  <a:srgbClr val="000000"/>
                </a:solidFill>
                <a:latin typeface="+mn-lt"/>
                <a:cs typeface="+mn-cs"/>
              </a:endParaRPr>
            </a:p>
          </p:txBody>
        </p:sp>
        <p:sp>
          <p:nvSpPr>
            <p:cNvPr id="36" name="Round Diagonal Corner Rectangle 35"/>
            <p:cNvSpPr/>
            <p:nvPr/>
          </p:nvSpPr>
          <p:spPr>
            <a:xfrm>
              <a:off x="6781800" y="3818554"/>
              <a:ext cx="1447800" cy="2362200"/>
            </a:xfrm>
            <a:prstGeom prst="round2DiagRect">
              <a:avLst/>
            </a:prstGeom>
            <a:gradFill flip="none" rotWithShape="1">
              <a:gsLst>
                <a:gs pos="0">
                  <a:schemeClr val="bg1">
                    <a:lumMod val="85000"/>
                  </a:schemeClr>
                </a:gs>
                <a:gs pos="100000">
                  <a:schemeClr val="bg2">
                    <a:lumMod val="90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Round Diagonal Corner Rectangle 36"/>
            <p:cNvSpPr/>
            <p:nvPr/>
          </p:nvSpPr>
          <p:spPr>
            <a:xfrm>
              <a:off x="645545" y="3818554"/>
              <a:ext cx="1564255" cy="2362200"/>
            </a:xfrm>
            <a:prstGeom prst="round2DiagRect">
              <a:avLst/>
            </a:prstGeom>
            <a:gradFill flip="none" rotWithShape="1">
              <a:gsLst>
                <a:gs pos="0">
                  <a:schemeClr val="bg1">
                    <a:lumMod val="85000"/>
                  </a:schemeClr>
                </a:gs>
                <a:gs pos="100000">
                  <a:schemeClr val="bg2">
                    <a:lumMod val="90000"/>
                  </a:schemeClr>
                </a:gs>
              </a:gsLst>
              <a:path path="rect">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9" name="TextBox 125"/>
            <p:cNvSpPr txBox="1">
              <a:spLocks noChangeArrowheads="1"/>
            </p:cNvSpPr>
            <p:nvPr/>
          </p:nvSpPr>
          <p:spPr bwMode="auto">
            <a:xfrm>
              <a:off x="570250" y="5876330"/>
              <a:ext cx="1600200" cy="411325"/>
            </a:xfrm>
            <a:prstGeom prst="rect">
              <a:avLst/>
            </a:prstGeom>
            <a:noFill/>
            <a:ln w="9525">
              <a:noFill/>
              <a:miter lim="800000"/>
              <a:headEnd/>
              <a:tailEnd/>
            </a:ln>
          </p:spPr>
          <p:txBody>
            <a:bodyPr wrap="square">
              <a:prstTxWarp prst="textNoShape">
                <a:avLst/>
              </a:prstTxWarp>
              <a:spAutoFit/>
            </a:bodyPr>
            <a:lstStyle/>
            <a:p>
              <a:pPr algn="ctr" fontAlgn="auto">
                <a:spcBef>
                  <a:spcPts val="0"/>
                </a:spcBef>
                <a:spcAft>
                  <a:spcPts val="0"/>
                </a:spcAft>
              </a:pPr>
              <a:r>
                <a:rPr lang="zh-CN" altLang="en-US" sz="1200" dirty="0" smtClean="0">
                  <a:solidFill>
                    <a:srgbClr val="000000"/>
                  </a:solidFill>
                  <a:latin typeface="+mn-lt"/>
                  <a:cs typeface="+mn-cs"/>
                </a:rPr>
                <a:t>安全</a:t>
              </a:r>
              <a:r>
                <a:rPr lang="en-US" sz="1200" dirty="0" smtClean="0">
                  <a:solidFill>
                    <a:srgbClr val="000000"/>
                  </a:solidFill>
                  <a:latin typeface="+mn-lt"/>
                  <a:cs typeface="+mn-cs"/>
                </a:rPr>
                <a:t>&amp; </a:t>
              </a:r>
              <a:r>
                <a:rPr lang="zh-CN" altLang="en-US" sz="1200" dirty="0" smtClean="0">
                  <a:solidFill>
                    <a:srgbClr val="000000"/>
                  </a:solidFill>
                  <a:latin typeface="+mn-lt"/>
                  <a:cs typeface="+mn-cs"/>
                </a:rPr>
                <a:t>开发人员</a:t>
              </a:r>
              <a:endParaRPr lang="en-US" sz="1200" dirty="0" smtClean="0">
                <a:solidFill>
                  <a:srgbClr val="000000"/>
                </a:solidFill>
                <a:latin typeface="+mn-lt"/>
                <a:cs typeface="+mn-cs"/>
              </a:endParaRPr>
            </a:p>
          </p:txBody>
        </p:sp>
        <p:sp>
          <p:nvSpPr>
            <p:cNvPr id="40" name="TextBox 9"/>
            <p:cNvSpPr txBox="1">
              <a:spLocks noChangeArrowheads="1"/>
            </p:cNvSpPr>
            <p:nvPr/>
          </p:nvSpPr>
          <p:spPr bwMode="auto">
            <a:xfrm>
              <a:off x="762000" y="3976754"/>
              <a:ext cx="1447800" cy="411325"/>
            </a:xfrm>
            <a:prstGeom prst="rect">
              <a:avLst/>
            </a:prstGeom>
            <a:solidFill>
              <a:schemeClr val="bg1">
                <a:alpha val="40000"/>
              </a:schemeClr>
            </a:solidFill>
            <a:ln w="9525">
              <a:noFill/>
              <a:miter lim="800000"/>
              <a:headEnd/>
              <a:tailEnd/>
            </a:ln>
            <a:effectLst>
              <a:outerShdw blurRad="50800" dist="38100" dir="2700000" algn="tl" rotWithShape="0">
                <a:schemeClr val="bg2">
                  <a:alpha val="43000"/>
                </a:schemeClr>
              </a:outerShdw>
            </a:effectLst>
          </p:spPr>
          <p:txBody>
            <a:bodyPr wrap="square" anchor="t">
              <a:prstTxWarp prst="textNoShape">
                <a:avLst/>
              </a:prstTxWarp>
              <a:spAutoFit/>
            </a:bodyPr>
            <a:lstStyle/>
            <a:p>
              <a:pPr algn="ctr"/>
              <a:r>
                <a:rPr lang="zh-CN" altLang="en-US" sz="1200" b="1" dirty="0" smtClean="0">
                  <a:solidFill>
                    <a:srgbClr val="0096D6"/>
                  </a:solidFill>
                </a:rPr>
                <a:t>应用安全修复</a:t>
              </a:r>
              <a:endParaRPr lang="en-US" sz="1200" b="1" dirty="0">
                <a:solidFill>
                  <a:srgbClr val="0096D6"/>
                </a:solidFill>
              </a:endParaRPr>
            </a:p>
          </p:txBody>
        </p:sp>
        <p:sp>
          <p:nvSpPr>
            <p:cNvPr id="41" name="TextBox 55"/>
            <p:cNvSpPr txBox="1">
              <a:spLocks noChangeArrowheads="1"/>
            </p:cNvSpPr>
            <p:nvPr/>
          </p:nvSpPr>
          <p:spPr bwMode="auto">
            <a:xfrm>
              <a:off x="2209799" y="4373438"/>
              <a:ext cx="1027669" cy="685541"/>
            </a:xfrm>
            <a:prstGeom prst="rect">
              <a:avLst/>
            </a:prstGeom>
            <a:noFill/>
            <a:ln w="9525">
              <a:noFill/>
              <a:miter lim="800000"/>
              <a:headEnd/>
              <a:tailEnd/>
            </a:ln>
          </p:spPr>
          <p:txBody>
            <a:bodyPr wrap="square">
              <a:prstTxWarp prst="textNoShape">
                <a:avLst/>
              </a:prstTxWarp>
              <a:spAutoFit/>
            </a:bodyPr>
            <a:lstStyle/>
            <a:p>
              <a:pPr algn="ctr" fontAlgn="auto">
                <a:spcBef>
                  <a:spcPts val="0"/>
                </a:spcBef>
                <a:spcAft>
                  <a:spcPts val="0"/>
                </a:spcAft>
              </a:pPr>
              <a:r>
                <a:rPr lang="zh-CN" altLang="en-US" sz="1200" dirty="0" smtClean="0"/>
                <a:t>相关的目标漏洞</a:t>
              </a:r>
              <a:endParaRPr lang="en-US" sz="1200" b="0" dirty="0" smtClean="0">
                <a:solidFill>
                  <a:srgbClr val="000000"/>
                </a:solidFill>
                <a:latin typeface="+mn-lt"/>
                <a:cs typeface="+mn-cs"/>
              </a:endParaRPr>
            </a:p>
          </p:txBody>
        </p:sp>
        <p:sp>
          <p:nvSpPr>
            <p:cNvPr id="42" name="TextBox 9"/>
            <p:cNvSpPr txBox="1">
              <a:spLocks noChangeArrowheads="1"/>
            </p:cNvSpPr>
            <p:nvPr/>
          </p:nvSpPr>
          <p:spPr bwMode="auto">
            <a:xfrm>
              <a:off x="6781800" y="4001951"/>
              <a:ext cx="1447800" cy="685541"/>
            </a:xfrm>
            <a:prstGeom prst="rect">
              <a:avLst/>
            </a:prstGeom>
            <a:solidFill>
              <a:schemeClr val="bg1">
                <a:alpha val="40000"/>
              </a:schemeClr>
            </a:solidFill>
            <a:ln w="9525">
              <a:noFill/>
              <a:miter lim="800000"/>
              <a:headEnd/>
              <a:tailEnd/>
            </a:ln>
            <a:effectLst>
              <a:outerShdw blurRad="50800" dist="38100" dir="2700000" algn="tl" rotWithShape="0">
                <a:schemeClr val="bg2">
                  <a:alpha val="43000"/>
                </a:schemeClr>
              </a:outerShdw>
            </a:effectLst>
          </p:spPr>
          <p:txBody>
            <a:bodyPr wrap="square" anchor="t">
              <a:prstTxWarp prst="textNoShape">
                <a:avLst/>
              </a:prstTxWarp>
              <a:spAutoFit/>
            </a:bodyPr>
            <a:lstStyle/>
            <a:p>
              <a:pPr algn="ctr" fontAlgn="auto">
                <a:spcBef>
                  <a:spcPts val="0"/>
                </a:spcBef>
                <a:spcAft>
                  <a:spcPts val="0"/>
                </a:spcAft>
              </a:pPr>
              <a:r>
                <a:rPr lang="en-US" sz="1200" b="1" dirty="0" smtClean="0">
                  <a:solidFill>
                    <a:srgbClr val="0096D6"/>
                  </a:solidFill>
                </a:rPr>
                <a:t>HP SSC</a:t>
              </a:r>
              <a:r>
                <a:rPr lang="zh-CN" altLang="en-US" sz="1200" b="1" dirty="0" smtClean="0">
                  <a:solidFill>
                    <a:srgbClr val="0096D6"/>
                  </a:solidFill>
                </a:rPr>
                <a:t>应用软件安全管理中心</a:t>
              </a:r>
              <a:endParaRPr lang="en-US" sz="1200" b="1" dirty="0">
                <a:solidFill>
                  <a:srgbClr val="0096D6"/>
                </a:solidFill>
              </a:endParaRPr>
            </a:p>
          </p:txBody>
        </p:sp>
        <p:sp>
          <p:nvSpPr>
            <p:cNvPr id="43" name="TextBox 164"/>
            <p:cNvSpPr txBox="1">
              <a:spLocks noChangeArrowheads="1"/>
            </p:cNvSpPr>
            <p:nvPr/>
          </p:nvSpPr>
          <p:spPr bwMode="auto">
            <a:xfrm>
              <a:off x="6781800" y="5804730"/>
              <a:ext cx="1433880" cy="411325"/>
            </a:xfrm>
            <a:prstGeom prst="rect">
              <a:avLst/>
            </a:prstGeom>
            <a:noFill/>
            <a:ln w="9525">
              <a:noFill/>
              <a:miter lim="800000"/>
              <a:headEnd/>
              <a:tailEnd/>
            </a:ln>
          </p:spPr>
          <p:txBody>
            <a:bodyPr wrap="square">
              <a:prstTxWarp prst="textNoShape">
                <a:avLst/>
              </a:prstTxWarp>
              <a:spAutoFit/>
            </a:bodyPr>
            <a:lstStyle/>
            <a:p>
              <a:pPr algn="ctr" fontAlgn="auto">
                <a:spcBef>
                  <a:spcPts val="0"/>
                </a:spcBef>
                <a:spcAft>
                  <a:spcPts val="0"/>
                </a:spcAft>
              </a:pPr>
              <a:r>
                <a:rPr lang="zh-CN" altLang="en-US" sz="1200" dirty="0" smtClean="0">
                  <a:solidFill>
                    <a:srgbClr val="000000"/>
                  </a:solidFill>
                  <a:latin typeface="+mn-lt"/>
                  <a:cs typeface="+mn-cs"/>
                </a:rPr>
                <a:t>所有相关人员</a:t>
              </a:r>
              <a:endParaRPr lang="en-US" sz="1200" dirty="0">
                <a:solidFill>
                  <a:srgbClr val="000000"/>
                </a:solidFill>
                <a:latin typeface="+mn-lt"/>
                <a:cs typeface="+mn-cs"/>
              </a:endParaRPr>
            </a:p>
          </p:txBody>
        </p:sp>
        <p:pic>
          <p:nvPicPr>
            <p:cNvPr id="44" name="Picture 43"/>
            <p:cNvPicPr>
              <a:picLocks noChangeAspect="1"/>
            </p:cNvPicPr>
            <p:nvPr/>
          </p:nvPicPr>
          <p:blipFill>
            <a:blip r:embed="rId7" cstate="print">
              <a:alphaModFix amt="85000"/>
            </a:blip>
            <a:stretch>
              <a:fillRect/>
            </a:stretch>
          </p:blipFill>
          <p:spPr>
            <a:xfrm>
              <a:off x="7089648" y="4624428"/>
              <a:ext cx="743324" cy="539751"/>
            </a:xfrm>
            <a:prstGeom prst="rect">
              <a:avLst/>
            </a:prstGeom>
            <a:effectLst>
              <a:outerShdw blurRad="50800" dist="38100" dir="2700000" algn="tl" rotWithShape="0">
                <a:schemeClr val="tx2">
                  <a:lumMod val="60000"/>
                  <a:lumOff val="40000"/>
                  <a:alpha val="43000"/>
                </a:schemeClr>
              </a:outerShdw>
            </a:effectLst>
          </p:spPr>
        </p:pic>
        <p:sp>
          <p:nvSpPr>
            <p:cNvPr id="45" name="TextBox 55"/>
            <p:cNvSpPr txBox="1">
              <a:spLocks noChangeArrowheads="1"/>
            </p:cNvSpPr>
            <p:nvPr/>
          </p:nvSpPr>
          <p:spPr bwMode="auto">
            <a:xfrm>
              <a:off x="5715000" y="4478024"/>
              <a:ext cx="971188" cy="685541"/>
            </a:xfrm>
            <a:prstGeom prst="rect">
              <a:avLst/>
            </a:prstGeom>
            <a:noFill/>
            <a:ln w="9525">
              <a:noFill/>
              <a:miter lim="800000"/>
              <a:headEnd/>
              <a:tailEnd/>
            </a:ln>
          </p:spPr>
          <p:txBody>
            <a:bodyPr wrap="square">
              <a:prstTxWarp prst="textNoShape">
                <a:avLst/>
              </a:prstTxWarp>
              <a:spAutoFit/>
            </a:bodyPr>
            <a:lstStyle/>
            <a:p>
              <a:pPr fontAlgn="auto">
                <a:spcBef>
                  <a:spcPts val="0"/>
                </a:spcBef>
                <a:spcAft>
                  <a:spcPts val="0"/>
                </a:spcAft>
              </a:pPr>
              <a:r>
                <a:rPr lang="zh-CN" altLang="en-US" sz="1200" b="0" dirty="0" smtClean="0">
                  <a:solidFill>
                    <a:srgbClr val="000000"/>
                  </a:solidFill>
                  <a:latin typeface="+mn-lt"/>
                  <a:cs typeface="+mn-cs"/>
                </a:rPr>
                <a:t>风险降低的衡量标准</a:t>
              </a:r>
              <a:endParaRPr lang="en-US" sz="1200" b="0" dirty="0" smtClean="0">
                <a:solidFill>
                  <a:srgbClr val="000000"/>
                </a:solidFill>
                <a:latin typeface="+mn-lt"/>
                <a:cs typeface="+mn-cs"/>
              </a:endParaRPr>
            </a:p>
          </p:txBody>
        </p:sp>
        <p:pic>
          <p:nvPicPr>
            <p:cNvPr id="46" name="Picture 45"/>
            <p:cNvPicPr>
              <a:picLocks noChangeAspect="1"/>
            </p:cNvPicPr>
            <p:nvPr/>
          </p:nvPicPr>
          <p:blipFill>
            <a:blip r:embed="rId8" cstate="print"/>
            <a:stretch>
              <a:fillRect/>
            </a:stretch>
          </p:blipFill>
          <p:spPr>
            <a:xfrm>
              <a:off x="1066800" y="4981808"/>
              <a:ext cx="585216" cy="758285"/>
            </a:xfrm>
            <a:prstGeom prst="rect">
              <a:avLst/>
            </a:prstGeom>
          </p:spPr>
        </p:pic>
        <p:pic>
          <p:nvPicPr>
            <p:cNvPr id="47" name="Picture 46"/>
            <p:cNvPicPr>
              <a:picLocks noChangeAspect="1"/>
            </p:cNvPicPr>
            <p:nvPr/>
          </p:nvPicPr>
          <p:blipFill>
            <a:blip r:embed="rId9" cstate="print">
              <a:grayscl/>
            </a:blip>
            <a:stretch>
              <a:fillRect/>
            </a:stretch>
          </p:blipFill>
          <p:spPr>
            <a:xfrm>
              <a:off x="1344168" y="5411765"/>
              <a:ext cx="457200" cy="457200"/>
            </a:xfrm>
            <a:prstGeom prst="rect">
              <a:avLst/>
            </a:prstGeom>
          </p:spPr>
        </p:pic>
        <p:pic>
          <p:nvPicPr>
            <p:cNvPr id="48" name="Picture 47"/>
            <p:cNvPicPr>
              <a:picLocks noChangeAspect="1"/>
            </p:cNvPicPr>
            <p:nvPr/>
          </p:nvPicPr>
          <p:blipFill>
            <a:blip r:embed="rId8" cstate="print">
              <a:duotone>
                <a:prstClr val="black"/>
                <a:schemeClr val="accent1">
                  <a:tint val="45000"/>
                  <a:satMod val="400000"/>
                </a:schemeClr>
              </a:duotone>
            </a:blip>
            <a:stretch>
              <a:fillRect/>
            </a:stretch>
          </p:blipFill>
          <p:spPr>
            <a:xfrm>
              <a:off x="7010400" y="5186065"/>
              <a:ext cx="585216" cy="585216"/>
            </a:xfrm>
            <a:prstGeom prst="rect">
              <a:avLst/>
            </a:prstGeom>
          </p:spPr>
        </p:pic>
        <p:pic>
          <p:nvPicPr>
            <p:cNvPr id="49" name="Picture 48"/>
            <p:cNvPicPr>
              <a:picLocks noChangeAspect="1"/>
            </p:cNvPicPr>
            <p:nvPr/>
          </p:nvPicPr>
          <p:blipFill>
            <a:blip r:embed="rId9" cstate="print">
              <a:grayscl/>
            </a:blip>
            <a:stretch>
              <a:fillRect/>
            </a:stretch>
          </p:blipFill>
          <p:spPr>
            <a:xfrm>
              <a:off x="7287768" y="5414665"/>
              <a:ext cx="457200" cy="457200"/>
            </a:xfrm>
            <a:prstGeom prst="rect">
              <a:avLst/>
            </a:prstGeom>
          </p:spPr>
        </p:pic>
        <p:sp>
          <p:nvSpPr>
            <p:cNvPr id="50" name="TextBox 49"/>
            <p:cNvSpPr txBox="1"/>
            <p:nvPr/>
          </p:nvSpPr>
          <p:spPr>
            <a:xfrm>
              <a:off x="3657600" y="5710533"/>
              <a:ext cx="1636776" cy="365622"/>
            </a:xfrm>
            <a:prstGeom prst="rect">
              <a:avLst/>
            </a:prstGeom>
            <a:solidFill>
              <a:schemeClr val="bg2">
                <a:lumMod val="75000"/>
                <a:alpha val="44000"/>
              </a:schemeClr>
            </a:solidFill>
          </p:spPr>
          <p:txBody>
            <a:bodyPr wrap="square" rtlCol="0">
              <a:spAutoFit/>
            </a:bodyPr>
            <a:lstStyle/>
            <a:p>
              <a:pPr algn="ctr" fontAlgn="auto">
                <a:spcBef>
                  <a:spcPts val="0"/>
                </a:spcBef>
                <a:spcAft>
                  <a:spcPts val="0"/>
                </a:spcAft>
              </a:pPr>
              <a:r>
                <a:rPr lang="zh-CN" altLang="en-US" sz="1000" b="0" dirty="0" smtClean="0">
                  <a:latin typeface="+mn-lt"/>
                  <a:cs typeface="+mn-cs"/>
                </a:rPr>
                <a:t>基于威胁驱动的中央管控</a:t>
              </a:r>
              <a:endParaRPr lang="en-US" sz="1000" b="0" dirty="0">
                <a:latin typeface="+mn-lt"/>
                <a:cs typeface="+mn-cs"/>
              </a:endParaRPr>
            </a:p>
          </p:txBody>
        </p:sp>
        <p:sp>
          <p:nvSpPr>
            <p:cNvPr id="51" name="Down Arrow Callout 50"/>
            <p:cNvSpPr/>
            <p:nvPr/>
          </p:nvSpPr>
          <p:spPr>
            <a:xfrm>
              <a:off x="3638550" y="3581400"/>
              <a:ext cx="1638300" cy="822960"/>
            </a:xfrm>
            <a:prstGeom prst="downArrowCallout">
              <a:avLst/>
            </a:prstGeom>
            <a:solidFill>
              <a:schemeClr val="bg2">
                <a:lumMod val="75000"/>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pPr>
              <a:r>
                <a:rPr lang="zh-CN" altLang="en-US" sz="1000" dirty="0">
                  <a:solidFill>
                    <a:schemeClr val="tx1"/>
                  </a:solidFill>
                </a:rPr>
                <a:t>标准化</a:t>
              </a:r>
              <a:endParaRPr lang="en-US" sz="1000" b="0" dirty="0" smtClean="0">
                <a:solidFill>
                  <a:schemeClr val="tx1"/>
                </a:solidFill>
              </a:endParaRPr>
            </a:p>
            <a:p>
              <a:pPr algn="ctr" fontAlgn="auto">
                <a:spcBef>
                  <a:spcPts val="0"/>
                </a:spcBef>
                <a:spcAft>
                  <a:spcPts val="0"/>
                </a:spcAft>
              </a:pPr>
              <a:r>
                <a:rPr lang="en-US" sz="1000" b="0" dirty="0" smtClean="0">
                  <a:solidFill>
                    <a:schemeClr val="tx1"/>
                  </a:solidFill>
                </a:rPr>
                <a:t>(</a:t>
              </a:r>
              <a:r>
                <a:rPr lang="zh-CN" altLang="en-US" sz="1000" b="0" dirty="0" smtClean="0">
                  <a:solidFill>
                    <a:schemeClr val="tx1"/>
                  </a:solidFill>
                </a:rPr>
                <a:t>计分卡、指南</a:t>
              </a:r>
              <a:r>
                <a:rPr lang="en-US" sz="1000" b="0" dirty="0" smtClean="0">
                  <a:solidFill>
                    <a:schemeClr val="tx1"/>
                  </a:solidFill>
                </a:rPr>
                <a:t>)</a:t>
              </a:r>
              <a:endParaRPr lang="en-US" sz="1000" b="0" dirty="0">
                <a:solidFill>
                  <a:schemeClr val="tx1"/>
                </a:solidFill>
              </a:endParaRPr>
            </a:p>
          </p:txBody>
        </p:sp>
        <p:grpSp>
          <p:nvGrpSpPr>
            <p:cNvPr id="10" name="Group 75"/>
            <p:cNvGrpSpPr/>
            <p:nvPr/>
          </p:nvGrpSpPr>
          <p:grpSpPr>
            <a:xfrm>
              <a:off x="3676650" y="4872335"/>
              <a:ext cx="1638300" cy="822960"/>
              <a:chOff x="3714750" y="4419600"/>
              <a:chExt cx="1638300" cy="822960"/>
            </a:xfrm>
          </p:grpSpPr>
          <p:sp>
            <p:nvSpPr>
              <p:cNvPr id="53" name="Down Arrow Callout 52"/>
              <p:cNvSpPr/>
              <p:nvPr/>
            </p:nvSpPr>
            <p:spPr>
              <a:xfrm>
                <a:off x="3714750" y="4419600"/>
                <a:ext cx="1638300" cy="822960"/>
              </a:xfrm>
              <a:prstGeom prst="downArrowCallout">
                <a:avLst/>
              </a:prstGeom>
              <a:solidFill>
                <a:schemeClr val="bg2">
                  <a:lumMod val="75000"/>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pPr>
                <a:r>
                  <a:rPr lang="zh-CN" altLang="en-US" sz="1000" b="0" dirty="0" smtClean="0">
                    <a:solidFill>
                      <a:schemeClr val="tx1"/>
                    </a:solidFill>
                  </a:rPr>
                  <a:t>关联分析</a:t>
                </a:r>
                <a:endParaRPr lang="en-US" altLang="zh-CN" sz="1000" b="0" dirty="0" smtClean="0">
                  <a:solidFill>
                    <a:schemeClr val="tx1"/>
                  </a:solidFill>
                </a:endParaRPr>
              </a:p>
              <a:p>
                <a:pPr algn="ctr" fontAlgn="auto">
                  <a:spcBef>
                    <a:spcPts val="0"/>
                  </a:spcBef>
                  <a:spcAft>
                    <a:spcPts val="0"/>
                  </a:spcAft>
                </a:pPr>
                <a:r>
                  <a:rPr lang="en-US" sz="1000" b="0" dirty="0" smtClean="0">
                    <a:solidFill>
                      <a:schemeClr val="tx1"/>
                    </a:solidFill>
                  </a:rPr>
                  <a:t>(</a:t>
                </a:r>
                <a:r>
                  <a:rPr lang="zh-CN" altLang="en-US" sz="1000" b="0" dirty="0" smtClean="0">
                    <a:solidFill>
                      <a:schemeClr val="tx1"/>
                    </a:solidFill>
                  </a:rPr>
                  <a:t>静态、动态、实时</a:t>
                </a:r>
                <a:r>
                  <a:rPr lang="en-US" sz="1000" b="0" dirty="0" smtClean="0">
                    <a:solidFill>
                      <a:schemeClr val="tx1"/>
                    </a:solidFill>
                  </a:rPr>
                  <a:t>)</a:t>
                </a:r>
                <a:endParaRPr lang="en-US" sz="1000" b="0" dirty="0">
                  <a:solidFill>
                    <a:schemeClr val="tx1"/>
                  </a:solidFill>
                </a:endParaRPr>
              </a:p>
            </p:txBody>
          </p:sp>
          <p:pic>
            <p:nvPicPr>
              <p:cNvPr id="54" name="Picture 53"/>
              <p:cNvPicPr>
                <a:picLocks noChangeAspect="1"/>
              </p:cNvPicPr>
              <p:nvPr/>
            </p:nvPicPr>
            <p:blipFill>
              <a:blip r:embed="rId10" cstate="print">
                <a:duotone>
                  <a:prstClr val="black"/>
                  <a:srgbClr val="D9C3A5">
                    <a:tint val="50000"/>
                    <a:satMod val="180000"/>
                  </a:srgbClr>
                </a:duotone>
              </a:blip>
              <a:srcRect b="10688"/>
              <a:stretch>
                <a:fillRect/>
              </a:stretch>
            </p:blipFill>
            <p:spPr>
              <a:xfrm>
                <a:off x="3887244" y="4444966"/>
                <a:ext cx="227556" cy="203234"/>
              </a:xfrm>
              <a:prstGeom prst="rect">
                <a:avLst/>
              </a:prstGeom>
            </p:spPr>
          </p:pic>
        </p:grpSp>
        <p:sp>
          <p:nvSpPr>
            <p:cNvPr id="55" name="Cloud Callout 54"/>
            <p:cNvSpPr/>
            <p:nvPr/>
          </p:nvSpPr>
          <p:spPr>
            <a:xfrm>
              <a:off x="2815917" y="1219199"/>
              <a:ext cx="613083" cy="530638"/>
            </a:xfrm>
            <a:prstGeom prst="cloudCallout">
              <a:avLst>
                <a:gd name="adj1" fmla="val 41560"/>
                <a:gd name="adj2" fmla="val 4167"/>
              </a:avLst>
            </a:prstGeom>
            <a:gradFill flip="none" rotWithShape="1">
              <a:gsLst>
                <a:gs pos="0">
                  <a:schemeClr val="bg1"/>
                </a:gs>
                <a:gs pos="100000">
                  <a:schemeClr val="accent1">
                    <a:lumMod val="20000"/>
                    <a:lumOff val="8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b="0">
                <a:solidFill>
                  <a:prstClr val="white"/>
                </a:solidFill>
              </a:endParaRPr>
            </a:p>
          </p:txBody>
        </p:sp>
        <p:pic>
          <p:nvPicPr>
            <p:cNvPr id="56" name="Picture 55"/>
            <p:cNvPicPr>
              <a:picLocks noChangeAspect="1"/>
            </p:cNvPicPr>
            <p:nvPr/>
          </p:nvPicPr>
          <p:blipFill>
            <a:blip r:embed="rId8" cstate="print">
              <a:duotone>
                <a:prstClr val="black"/>
                <a:schemeClr val="accent2">
                  <a:tint val="45000"/>
                  <a:satMod val="400000"/>
                </a:schemeClr>
              </a:duotone>
            </a:blip>
            <a:stretch>
              <a:fillRect/>
            </a:stretch>
          </p:blipFill>
          <p:spPr>
            <a:xfrm>
              <a:off x="2867586" y="1371600"/>
              <a:ext cx="537030" cy="653381"/>
            </a:xfrm>
            <a:prstGeom prst="rect">
              <a:avLst/>
            </a:prstGeom>
          </p:spPr>
        </p:pic>
        <p:pic>
          <p:nvPicPr>
            <p:cNvPr id="57" name="Picture 56"/>
            <p:cNvPicPr>
              <a:picLocks noChangeAspect="1"/>
            </p:cNvPicPr>
            <p:nvPr/>
          </p:nvPicPr>
          <p:blipFill>
            <a:blip r:embed="rId9" cstate="print">
              <a:grayscl/>
            </a:blip>
            <a:stretch>
              <a:fillRect/>
            </a:stretch>
          </p:blipFill>
          <p:spPr>
            <a:xfrm>
              <a:off x="3147865" y="1596986"/>
              <a:ext cx="398788" cy="460415"/>
            </a:xfrm>
            <a:prstGeom prst="rect">
              <a:avLst/>
            </a:prstGeom>
          </p:spPr>
        </p:pic>
        <p:sp>
          <p:nvSpPr>
            <p:cNvPr id="58" name="Left Arrow 57"/>
            <p:cNvSpPr/>
            <p:nvPr/>
          </p:nvSpPr>
          <p:spPr>
            <a:xfrm>
              <a:off x="2362200" y="5334000"/>
              <a:ext cx="914400" cy="380997"/>
            </a:xfrm>
            <a:prstGeom prst="leftArrow">
              <a:avLst>
                <a:gd name="adj1" fmla="val 43515"/>
                <a:gd name="adj2" fmla="val 42593"/>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Left Arrow 58"/>
            <p:cNvSpPr/>
            <p:nvPr/>
          </p:nvSpPr>
          <p:spPr>
            <a:xfrm rot="10800000">
              <a:off x="5638800" y="5333999"/>
              <a:ext cx="990599" cy="380997"/>
            </a:xfrm>
            <a:prstGeom prst="leftArrow">
              <a:avLst>
                <a:gd name="adj1" fmla="val 43515"/>
                <a:gd name="adj2" fmla="val 42593"/>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6" name="Picture 65" descr="Gnome-Network-Server-64.png"/>
            <p:cNvPicPr>
              <a:picLocks noChangeAspect="1"/>
            </p:cNvPicPr>
            <p:nvPr/>
          </p:nvPicPr>
          <p:blipFill>
            <a:blip r:embed="rId4" cstate="print"/>
            <a:srcRect l="22500" r="25875"/>
            <a:stretch>
              <a:fillRect/>
            </a:stretch>
          </p:blipFill>
          <p:spPr>
            <a:xfrm>
              <a:off x="6218863" y="1200090"/>
              <a:ext cx="419608" cy="812800"/>
            </a:xfrm>
            <a:prstGeom prst="rect">
              <a:avLst/>
            </a:prstGeom>
          </p:spPr>
        </p:pic>
      </p:grpSp>
      <p:sp>
        <p:nvSpPr>
          <p:cNvPr id="2" name="Title 1"/>
          <p:cNvSpPr>
            <a:spLocks noGrp="1"/>
          </p:cNvSpPr>
          <p:nvPr>
            <p:ph type="title"/>
          </p:nvPr>
        </p:nvSpPr>
        <p:spPr>
          <a:xfrm>
            <a:off x="328613" y="235064"/>
            <a:ext cx="8401171" cy="430887"/>
          </a:xfrm>
        </p:spPr>
        <p:txBody>
          <a:bodyPr/>
          <a:lstStyle/>
          <a:p>
            <a:r>
              <a:rPr lang="en-US" altLang="zh-CN" dirty="0" smtClean="0"/>
              <a:t>HP Fortify ---</a:t>
            </a:r>
            <a:r>
              <a:rPr lang="zh-CN" altLang="en-US" dirty="0" smtClean="0"/>
              <a:t>构建企业应用安全管理中心</a:t>
            </a:r>
            <a:endParaRPr lang="en-US" dirty="0"/>
          </a:p>
        </p:txBody>
      </p:sp>
    </p:spTree>
    <p:extLst>
      <p:ext uri="{BB962C8B-B14F-4D97-AF65-F5344CB8AC3E}">
        <p14:creationId xmlns:p14="http://schemas.microsoft.com/office/powerpoint/2010/main" val="23761496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zh-CN" altLang="en-US" dirty="0">
                <a:ea typeface="宋体" pitchFamily="2" charset="-122"/>
              </a:rPr>
              <a:t>统</a:t>
            </a:r>
            <a:r>
              <a:rPr lang="zh-CN" altLang="en-US" dirty="0" smtClean="0">
                <a:ea typeface="宋体" pitchFamily="2" charset="-122"/>
              </a:rPr>
              <a:t>一管理平台：</a:t>
            </a:r>
            <a:r>
              <a:rPr dirty="0" smtClean="0">
                <a:ea typeface="宋体" pitchFamily="2" charset="-122"/>
              </a:rPr>
              <a:t>Fortify </a:t>
            </a:r>
            <a:r>
              <a:rPr dirty="0">
                <a:ea typeface="宋体" pitchFamily="2" charset="-122"/>
              </a:rPr>
              <a:t>Security </a:t>
            </a:r>
            <a:r>
              <a:rPr dirty="0" smtClean="0">
                <a:ea typeface="宋体" pitchFamily="2" charset="-122"/>
              </a:rPr>
              <a:t>Center</a:t>
            </a:r>
            <a:endParaRPr dirty="0">
              <a:ea typeface="宋体" pitchFamily="2" charset="-122"/>
            </a:endParaRPr>
          </a:p>
        </p:txBody>
      </p:sp>
      <p:pic>
        <p:nvPicPr>
          <p:cNvPr id="17411"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2766" y="685800"/>
            <a:ext cx="6828234"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609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 y="820525"/>
            <a:ext cx="4192292" cy="426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331470" y="235064"/>
            <a:ext cx="8117206" cy="430887"/>
          </a:xfrm>
          <a:prstGeom prst="rect">
            <a:avLst/>
          </a:prstGeom>
        </p:spPr>
        <p:txBody>
          <a:bodyPr/>
          <a:lst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a:lstStyle>
          <a:p>
            <a:r>
              <a:rPr lang="en-US" dirty="0" smtClean="0">
                <a:solidFill>
                  <a:srgbClr val="363636"/>
                </a:solidFill>
                <a:latin typeface="+mn-lt"/>
                <a:ea typeface="宋体" pitchFamily="2" charset="-122"/>
                <a:cs typeface="+mn-cs"/>
              </a:rPr>
              <a:t>2014</a:t>
            </a:r>
            <a:r>
              <a:rPr lang="en-US" altLang="zh-CN" dirty="0" smtClean="0">
                <a:solidFill>
                  <a:srgbClr val="363636"/>
                </a:solidFill>
                <a:latin typeface="+mn-lt"/>
                <a:ea typeface="宋体" pitchFamily="2" charset="-122"/>
                <a:cs typeface="+mn-cs"/>
              </a:rPr>
              <a:t>-2015</a:t>
            </a:r>
            <a:r>
              <a:rPr lang="zh-CN" altLang="en-US" dirty="0" smtClean="0">
                <a:solidFill>
                  <a:srgbClr val="363636"/>
                </a:solidFill>
                <a:latin typeface="+mn-lt"/>
                <a:ea typeface="宋体" pitchFamily="2" charset="-122"/>
                <a:cs typeface="+mn-cs"/>
              </a:rPr>
              <a:t>年国际权威机构最新排名</a:t>
            </a:r>
            <a:endParaRPr lang="en-US" dirty="0">
              <a:solidFill>
                <a:srgbClr val="363636"/>
              </a:solidFill>
              <a:latin typeface="+mn-lt"/>
              <a:ea typeface="宋体" pitchFamily="2" charset="-122"/>
              <a:cs typeface="+mn-cs"/>
            </a:endParaRPr>
          </a:p>
        </p:txBody>
      </p:sp>
      <p:pic>
        <p:nvPicPr>
          <p:cNvPr id="10242"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77" y="819275"/>
            <a:ext cx="4109202" cy="41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573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sz="2000" dirty="0" smtClean="0"/>
              <a:t>本</a:t>
            </a:r>
            <a:r>
              <a:rPr lang="zh-CN" altLang="en-US" sz="2000" dirty="0"/>
              <a:t>课</a:t>
            </a:r>
            <a:r>
              <a:rPr lang="zh-CN" altLang="en-US" sz="2000" dirty="0" smtClean="0"/>
              <a:t>件由</a:t>
            </a:r>
            <a:r>
              <a:rPr lang="zh-CN" altLang="en-US" sz="2000" dirty="0"/>
              <a:t>微</a:t>
            </a:r>
            <a:r>
              <a:rPr lang="zh-CN" altLang="en-US" sz="2000" dirty="0" smtClean="0"/>
              <a:t>信公众号“</a:t>
            </a:r>
            <a:r>
              <a:rPr lang="en-US" altLang="zh-CN" sz="2000" dirty="0" smtClean="0"/>
              <a:t>IT</a:t>
            </a:r>
            <a:r>
              <a:rPr lang="zh-CN" altLang="en-US" sz="2000" dirty="0" smtClean="0"/>
              <a:t>大会</a:t>
            </a:r>
            <a:r>
              <a:rPr lang="zh-CN" altLang="en-US" sz="2000" dirty="0"/>
              <a:t>”</a:t>
            </a:r>
            <a:r>
              <a:rPr lang="zh-CN" altLang="en-US" sz="2000" dirty="0" smtClean="0"/>
              <a:t>发布</a:t>
            </a:r>
            <a:r>
              <a:rPr lang="en-US" altLang="zh-CN" sz="2000" dirty="0" smtClean="0"/>
              <a:t/>
            </a:r>
            <a:br>
              <a:rPr lang="en-US" altLang="zh-CN" sz="2000" dirty="0" smtClean="0"/>
            </a:br>
            <a:r>
              <a:rPr lang="zh-CN" altLang="en-US" sz="2000" dirty="0" smtClean="0"/>
              <a:t>想要获得更多课件，听讲师现场讲解课程</a:t>
            </a:r>
            <a:r>
              <a:rPr lang="en-US" altLang="zh-CN" sz="2000" dirty="0" smtClean="0"/>
              <a:t/>
            </a:r>
            <a:br>
              <a:rPr lang="en-US" altLang="zh-CN" sz="2000" dirty="0" smtClean="0"/>
            </a:br>
            <a:r>
              <a:rPr lang="zh-CN" altLang="en-US" sz="2000" dirty="0" smtClean="0"/>
              <a:t>敬请关注</a:t>
            </a:r>
            <a:r>
              <a:rPr lang="en-US" altLang="zh-CN" sz="2000" dirty="0"/>
              <a:t> </a:t>
            </a:r>
            <a:r>
              <a:rPr lang="en-US" altLang="zh-CN" sz="2000" dirty="0" smtClean="0"/>
              <a:t>“</a:t>
            </a:r>
            <a:r>
              <a:rPr lang="en-US" altLang="zh-CN" sz="2000" dirty="0"/>
              <a:t>IT</a:t>
            </a:r>
            <a:r>
              <a:rPr lang="zh-CN" altLang="en-US" sz="2000" dirty="0"/>
              <a:t>大</a:t>
            </a:r>
            <a:r>
              <a:rPr lang="zh-CN" altLang="en-US" sz="2000" dirty="0" smtClean="0"/>
              <a:t>会</a:t>
            </a:r>
            <a:r>
              <a:rPr lang="en-US" altLang="zh-CN" sz="2000" dirty="0" smtClean="0"/>
              <a:t>”</a:t>
            </a:r>
            <a:br>
              <a:rPr lang="en-US" altLang="zh-CN" sz="2000" dirty="0" smtClean="0"/>
            </a:br>
            <a:r>
              <a:rPr lang="en-US" altLang="zh-CN" sz="2000" dirty="0" smtClean="0"/>
              <a:t/>
            </a:r>
            <a:br>
              <a:rPr lang="en-US" altLang="zh-CN" sz="2000" dirty="0" smtClean="0"/>
            </a:b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632" y="793297"/>
            <a:ext cx="4095750" cy="4095750"/>
          </a:xfrm>
          <a:prstGeom prst="rect">
            <a:avLst/>
          </a:prstGeom>
        </p:spPr>
      </p:pic>
    </p:spTree>
    <p:extLst>
      <p:ext uri="{BB962C8B-B14F-4D97-AF65-F5344CB8AC3E}">
        <p14:creationId xmlns:p14="http://schemas.microsoft.com/office/powerpoint/2010/main" val="40267295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zh-CN" altLang="en-US" dirty="0" smtClean="0"/>
              <a:t>案例分享</a:t>
            </a:r>
            <a:endParaRPr lang="en-US" dirty="0"/>
          </a:p>
        </p:txBody>
      </p:sp>
      <p:pic>
        <p:nvPicPr>
          <p:cNvPr id="5123" name="Picture 3" descr="Z:\Clients\HP\img\hi-res\shutterstock_73381366.jpg"/>
          <p:cNvPicPr>
            <a:picLocks noChangeAspect="1" noChangeArrowheads="1"/>
          </p:cNvPicPr>
          <p:nvPr/>
        </p:nvPicPr>
        <p:blipFill rotWithShape="1">
          <a:blip r:embed="rId3" cstate="screen">
            <a:lum bright="20000" contrast="40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bwMode="auto">
          <a:xfrm>
            <a:off x="-1" y="2772750"/>
            <a:ext cx="9144001" cy="144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8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corpone"/>
          <p:cNvPicPr>
            <a:picLocks noChangeAspect="1" noChangeArrowheads="1"/>
          </p:cNvPicPr>
          <p:nvPr/>
        </p:nvPicPr>
        <p:blipFill>
          <a:blip r:embed="rId2"/>
          <a:srcRect/>
          <a:stretch>
            <a:fillRect/>
          </a:stretch>
        </p:blipFill>
        <p:spPr bwMode="auto">
          <a:xfrm>
            <a:off x="1258889" y="3247266"/>
            <a:ext cx="926486" cy="218288"/>
          </a:xfrm>
          <a:prstGeom prst="rect">
            <a:avLst/>
          </a:prstGeom>
          <a:noFill/>
          <a:ln w="9525">
            <a:noFill/>
            <a:miter lim="800000"/>
            <a:headEnd/>
            <a:tailEnd/>
          </a:ln>
        </p:spPr>
      </p:pic>
      <p:pic>
        <p:nvPicPr>
          <p:cNvPr id="23" name="Picture 4"/>
          <p:cNvPicPr>
            <a:picLocks noChangeAspect="1" noChangeArrowheads="1"/>
          </p:cNvPicPr>
          <p:nvPr/>
        </p:nvPicPr>
        <p:blipFill>
          <a:blip r:embed="rId3"/>
          <a:srcRect/>
          <a:stretch>
            <a:fillRect/>
          </a:stretch>
        </p:blipFill>
        <p:spPr bwMode="auto">
          <a:xfrm>
            <a:off x="7283450" y="2517742"/>
            <a:ext cx="450091" cy="214318"/>
          </a:xfrm>
          <a:prstGeom prst="rect">
            <a:avLst/>
          </a:prstGeom>
          <a:noFill/>
          <a:ln w="9525">
            <a:noFill/>
            <a:miter lim="800000"/>
            <a:headEnd/>
            <a:tailEnd/>
          </a:ln>
        </p:spPr>
      </p:pic>
      <p:pic>
        <p:nvPicPr>
          <p:cNvPr id="24" name="Picture 5"/>
          <p:cNvPicPr>
            <a:picLocks noChangeAspect="1" noChangeArrowheads="1"/>
          </p:cNvPicPr>
          <p:nvPr/>
        </p:nvPicPr>
        <p:blipFill>
          <a:blip r:embed="rId4"/>
          <a:srcRect/>
          <a:stretch>
            <a:fillRect/>
          </a:stretch>
        </p:blipFill>
        <p:spPr bwMode="auto">
          <a:xfrm>
            <a:off x="6448425" y="3172042"/>
            <a:ext cx="707286" cy="203736"/>
          </a:xfrm>
          <a:prstGeom prst="rect">
            <a:avLst/>
          </a:prstGeom>
          <a:noFill/>
          <a:ln w="9525">
            <a:noFill/>
            <a:miter lim="800000"/>
            <a:headEnd/>
            <a:tailEnd/>
          </a:ln>
        </p:spPr>
      </p:pic>
      <p:pic>
        <p:nvPicPr>
          <p:cNvPr id="25" name="Picture 6"/>
          <p:cNvPicPr>
            <a:picLocks noChangeAspect="1" noChangeArrowheads="1"/>
          </p:cNvPicPr>
          <p:nvPr/>
        </p:nvPicPr>
        <p:blipFill>
          <a:blip r:embed="rId5"/>
          <a:srcRect/>
          <a:stretch>
            <a:fillRect/>
          </a:stretch>
        </p:blipFill>
        <p:spPr bwMode="auto">
          <a:xfrm>
            <a:off x="8191500" y="2647707"/>
            <a:ext cx="444246" cy="156110"/>
          </a:xfrm>
          <a:prstGeom prst="rect">
            <a:avLst/>
          </a:prstGeom>
          <a:noFill/>
          <a:ln w="9525">
            <a:noFill/>
            <a:miter lim="800000"/>
            <a:headEnd/>
            <a:tailEnd/>
          </a:ln>
        </p:spPr>
      </p:pic>
      <p:pic>
        <p:nvPicPr>
          <p:cNvPr id="26" name="Picture 7" descr="vodafone"/>
          <p:cNvPicPr>
            <a:picLocks noChangeAspect="1" noChangeArrowheads="1"/>
          </p:cNvPicPr>
          <p:nvPr/>
        </p:nvPicPr>
        <p:blipFill>
          <a:blip r:embed="rId6"/>
          <a:srcRect/>
          <a:stretch>
            <a:fillRect/>
          </a:stretch>
        </p:blipFill>
        <p:spPr bwMode="auto">
          <a:xfrm>
            <a:off x="6489700" y="525355"/>
            <a:ext cx="853419" cy="166692"/>
          </a:xfrm>
          <a:prstGeom prst="rect">
            <a:avLst/>
          </a:prstGeom>
          <a:noFill/>
          <a:ln w="9525">
            <a:noFill/>
            <a:miter lim="800000"/>
            <a:headEnd/>
            <a:tailEnd/>
          </a:ln>
        </p:spPr>
      </p:pic>
      <p:pic>
        <p:nvPicPr>
          <p:cNvPr id="27" name="Picture 8"/>
          <p:cNvPicPr>
            <a:picLocks noChangeAspect="1" noChangeArrowheads="1"/>
          </p:cNvPicPr>
          <p:nvPr/>
        </p:nvPicPr>
        <p:blipFill>
          <a:blip r:embed="rId7"/>
          <a:srcRect/>
          <a:stretch>
            <a:fillRect/>
          </a:stretch>
        </p:blipFill>
        <p:spPr bwMode="auto">
          <a:xfrm>
            <a:off x="8128000" y="3178579"/>
            <a:ext cx="818347" cy="195797"/>
          </a:xfrm>
          <a:prstGeom prst="rect">
            <a:avLst/>
          </a:prstGeom>
          <a:noFill/>
          <a:ln w="9525">
            <a:noFill/>
            <a:miter lim="800000"/>
            <a:headEnd/>
            <a:tailEnd/>
          </a:ln>
        </p:spPr>
      </p:pic>
      <p:pic>
        <p:nvPicPr>
          <p:cNvPr id="28" name="Picture 9"/>
          <p:cNvPicPr>
            <a:picLocks noChangeAspect="1" noChangeArrowheads="1"/>
          </p:cNvPicPr>
          <p:nvPr/>
        </p:nvPicPr>
        <p:blipFill>
          <a:blip r:embed="rId8"/>
          <a:srcRect/>
          <a:stretch>
            <a:fillRect/>
          </a:stretch>
        </p:blipFill>
        <p:spPr bwMode="auto">
          <a:xfrm>
            <a:off x="3663950" y="4190479"/>
            <a:ext cx="689750" cy="240060"/>
          </a:xfrm>
          <a:prstGeom prst="rect">
            <a:avLst/>
          </a:prstGeom>
          <a:noFill/>
          <a:ln w="9525">
            <a:noFill/>
            <a:miter lim="800000"/>
            <a:headEnd/>
            <a:tailEnd/>
          </a:ln>
        </p:spPr>
      </p:pic>
      <p:pic>
        <p:nvPicPr>
          <p:cNvPr id="29" name="Picture 10" descr="rdw"/>
          <p:cNvPicPr>
            <a:picLocks noChangeAspect="1" noChangeArrowheads="1"/>
          </p:cNvPicPr>
          <p:nvPr/>
        </p:nvPicPr>
        <p:blipFill>
          <a:blip r:embed="rId9"/>
          <a:srcRect/>
          <a:stretch>
            <a:fillRect/>
          </a:stretch>
        </p:blipFill>
        <p:spPr bwMode="auto">
          <a:xfrm>
            <a:off x="7177088" y="4418040"/>
            <a:ext cx="743819" cy="212207"/>
          </a:xfrm>
          <a:prstGeom prst="rect">
            <a:avLst/>
          </a:prstGeom>
          <a:noFill/>
          <a:ln w="9525">
            <a:noFill/>
            <a:miter lim="800000"/>
            <a:headEnd/>
            <a:tailEnd/>
          </a:ln>
        </p:spPr>
      </p:pic>
      <p:pic>
        <p:nvPicPr>
          <p:cNvPr id="30" name="Picture 11"/>
          <p:cNvPicPr>
            <a:picLocks noChangeAspect="1" noChangeArrowheads="1"/>
          </p:cNvPicPr>
          <p:nvPr/>
        </p:nvPicPr>
        <p:blipFill>
          <a:blip r:embed="rId10"/>
          <a:srcRect/>
          <a:stretch>
            <a:fillRect/>
          </a:stretch>
        </p:blipFill>
        <p:spPr bwMode="auto">
          <a:xfrm>
            <a:off x="6362700" y="4388932"/>
            <a:ext cx="748203" cy="234754"/>
          </a:xfrm>
          <a:prstGeom prst="rect">
            <a:avLst/>
          </a:prstGeom>
          <a:noFill/>
          <a:ln w="9525">
            <a:noFill/>
            <a:miter lim="800000"/>
            <a:headEnd/>
            <a:tailEnd/>
          </a:ln>
        </p:spPr>
      </p:pic>
      <p:pic>
        <p:nvPicPr>
          <p:cNvPr id="31" name="Picture 12" descr="samsung"/>
          <p:cNvPicPr>
            <a:picLocks noChangeAspect="1" noChangeArrowheads="1"/>
          </p:cNvPicPr>
          <p:nvPr/>
        </p:nvPicPr>
        <p:blipFill>
          <a:blip r:embed="rId11"/>
          <a:srcRect b="23729"/>
          <a:stretch>
            <a:fillRect/>
          </a:stretch>
        </p:blipFill>
        <p:spPr bwMode="auto">
          <a:xfrm>
            <a:off x="7302500" y="3002168"/>
            <a:ext cx="748203" cy="271205"/>
          </a:xfrm>
          <a:prstGeom prst="rect">
            <a:avLst/>
          </a:prstGeom>
          <a:noFill/>
          <a:ln w="9525">
            <a:noFill/>
            <a:miter lim="800000"/>
            <a:headEnd/>
            <a:tailEnd/>
          </a:ln>
        </p:spPr>
      </p:pic>
      <p:pic>
        <p:nvPicPr>
          <p:cNvPr id="32" name="Picture 13"/>
          <p:cNvPicPr>
            <a:picLocks noChangeAspect="1" noChangeArrowheads="1"/>
          </p:cNvPicPr>
          <p:nvPr/>
        </p:nvPicPr>
        <p:blipFill>
          <a:blip r:embed="rId12"/>
          <a:srcRect/>
          <a:stretch>
            <a:fillRect/>
          </a:stretch>
        </p:blipFill>
        <p:spPr bwMode="auto">
          <a:xfrm>
            <a:off x="6418263" y="2754988"/>
            <a:ext cx="615221" cy="251361"/>
          </a:xfrm>
          <a:prstGeom prst="rect">
            <a:avLst/>
          </a:prstGeom>
          <a:noFill/>
          <a:ln w="9525">
            <a:noFill/>
            <a:miter lim="800000"/>
            <a:headEnd/>
            <a:tailEnd/>
          </a:ln>
        </p:spPr>
      </p:pic>
      <p:pic>
        <p:nvPicPr>
          <p:cNvPr id="33" name="Picture 14"/>
          <p:cNvPicPr>
            <a:picLocks noChangeAspect="1" noChangeArrowheads="1"/>
          </p:cNvPicPr>
          <p:nvPr/>
        </p:nvPicPr>
        <p:blipFill>
          <a:blip r:embed="rId13"/>
          <a:srcRect/>
          <a:stretch>
            <a:fillRect/>
          </a:stretch>
        </p:blipFill>
        <p:spPr bwMode="auto">
          <a:xfrm>
            <a:off x="5245100" y="1897237"/>
            <a:ext cx="548001" cy="154786"/>
          </a:xfrm>
          <a:prstGeom prst="rect">
            <a:avLst/>
          </a:prstGeom>
          <a:noFill/>
          <a:ln w="9525">
            <a:noFill/>
            <a:miter lim="800000"/>
            <a:headEnd/>
            <a:tailEnd/>
          </a:ln>
        </p:spPr>
      </p:pic>
      <p:pic>
        <p:nvPicPr>
          <p:cNvPr id="34" name="Picture 15"/>
          <p:cNvPicPr>
            <a:picLocks noChangeAspect="1" noChangeArrowheads="1"/>
          </p:cNvPicPr>
          <p:nvPr/>
        </p:nvPicPr>
        <p:blipFill>
          <a:blip r:embed="rId14"/>
          <a:srcRect/>
          <a:stretch>
            <a:fillRect/>
          </a:stretch>
        </p:blipFill>
        <p:spPr bwMode="auto">
          <a:xfrm>
            <a:off x="8229600" y="159319"/>
            <a:ext cx="700389" cy="438417"/>
          </a:xfrm>
          <a:prstGeom prst="rect">
            <a:avLst/>
          </a:prstGeom>
          <a:noFill/>
          <a:ln w="12700" algn="ctr">
            <a:noFill/>
            <a:miter lim="800000"/>
            <a:headEnd/>
            <a:tailEnd/>
          </a:ln>
        </p:spPr>
      </p:pic>
      <p:pic>
        <p:nvPicPr>
          <p:cNvPr id="35" name="Picture 16"/>
          <p:cNvPicPr>
            <a:picLocks noChangeAspect="1" noChangeArrowheads="1"/>
          </p:cNvPicPr>
          <p:nvPr/>
        </p:nvPicPr>
        <p:blipFill>
          <a:blip r:embed="rId15"/>
          <a:srcRect/>
          <a:stretch>
            <a:fillRect/>
          </a:stretch>
        </p:blipFill>
        <p:spPr bwMode="auto">
          <a:xfrm>
            <a:off x="4819650" y="1087518"/>
            <a:ext cx="679521" cy="158755"/>
          </a:xfrm>
          <a:prstGeom prst="rect">
            <a:avLst/>
          </a:prstGeom>
          <a:noFill/>
          <a:ln w="12700" algn="ctr">
            <a:noFill/>
            <a:miter lim="800000"/>
            <a:headEnd/>
            <a:tailEnd/>
          </a:ln>
        </p:spPr>
      </p:pic>
      <p:pic>
        <p:nvPicPr>
          <p:cNvPr id="36" name="Picture 17" descr="bnp"/>
          <p:cNvPicPr>
            <a:picLocks noChangeAspect="1" noChangeArrowheads="1"/>
          </p:cNvPicPr>
          <p:nvPr/>
        </p:nvPicPr>
        <p:blipFill>
          <a:blip r:embed="rId16"/>
          <a:srcRect/>
          <a:stretch>
            <a:fillRect/>
          </a:stretch>
        </p:blipFill>
        <p:spPr bwMode="auto">
          <a:xfrm>
            <a:off x="812800" y="3807805"/>
            <a:ext cx="1147148" cy="505088"/>
          </a:xfrm>
          <a:prstGeom prst="rect">
            <a:avLst/>
          </a:prstGeom>
          <a:noFill/>
          <a:ln w="9525">
            <a:noFill/>
            <a:miter lim="800000"/>
            <a:headEnd/>
            <a:tailEnd/>
          </a:ln>
        </p:spPr>
      </p:pic>
      <p:pic>
        <p:nvPicPr>
          <p:cNvPr id="37" name="Picture 18" descr="equifax"/>
          <p:cNvPicPr>
            <a:picLocks noChangeAspect="1" noChangeArrowheads="1"/>
          </p:cNvPicPr>
          <p:nvPr/>
        </p:nvPicPr>
        <p:blipFill>
          <a:blip r:embed="rId17"/>
          <a:srcRect/>
          <a:stretch>
            <a:fillRect/>
          </a:stretch>
        </p:blipFill>
        <p:spPr bwMode="auto">
          <a:xfrm>
            <a:off x="2146300" y="3397276"/>
            <a:ext cx="878262" cy="185214"/>
          </a:xfrm>
          <a:prstGeom prst="rect">
            <a:avLst/>
          </a:prstGeom>
          <a:noFill/>
          <a:ln w="9525">
            <a:noFill/>
            <a:miter lim="800000"/>
            <a:headEnd/>
            <a:tailEnd/>
          </a:ln>
        </p:spPr>
      </p:pic>
      <p:pic>
        <p:nvPicPr>
          <p:cNvPr id="38" name="Picture 19"/>
          <p:cNvPicPr>
            <a:picLocks noChangeAspect="1" noChangeArrowheads="1"/>
          </p:cNvPicPr>
          <p:nvPr/>
        </p:nvPicPr>
        <p:blipFill>
          <a:blip r:embed="rId18"/>
          <a:srcRect/>
          <a:stretch>
            <a:fillRect/>
          </a:stretch>
        </p:blipFill>
        <p:spPr bwMode="auto">
          <a:xfrm>
            <a:off x="2809875" y="4092580"/>
            <a:ext cx="1001014" cy="229449"/>
          </a:xfrm>
          <a:prstGeom prst="rect">
            <a:avLst/>
          </a:prstGeom>
          <a:noFill/>
          <a:ln w="9525">
            <a:noFill/>
            <a:miter lim="800000"/>
            <a:headEnd/>
            <a:tailEnd/>
          </a:ln>
        </p:spPr>
      </p:pic>
      <p:pic>
        <p:nvPicPr>
          <p:cNvPr id="39" name="Picture 20"/>
          <p:cNvPicPr>
            <a:picLocks noChangeAspect="1" noChangeArrowheads="1"/>
          </p:cNvPicPr>
          <p:nvPr/>
        </p:nvPicPr>
        <p:blipFill>
          <a:blip r:embed="rId19"/>
          <a:srcRect/>
          <a:stretch>
            <a:fillRect/>
          </a:stretch>
        </p:blipFill>
        <p:spPr bwMode="auto">
          <a:xfrm>
            <a:off x="160339" y="2136556"/>
            <a:ext cx="1614774" cy="329416"/>
          </a:xfrm>
          <a:prstGeom prst="rect">
            <a:avLst/>
          </a:prstGeom>
          <a:noFill/>
          <a:ln w="9525">
            <a:noFill/>
            <a:miter lim="800000"/>
            <a:headEnd/>
            <a:tailEnd/>
          </a:ln>
        </p:spPr>
      </p:pic>
      <p:pic>
        <p:nvPicPr>
          <p:cNvPr id="40" name="Picture 21"/>
          <p:cNvPicPr>
            <a:picLocks noChangeAspect="1" noChangeArrowheads="1"/>
          </p:cNvPicPr>
          <p:nvPr/>
        </p:nvPicPr>
        <p:blipFill>
          <a:blip r:embed="rId20"/>
          <a:srcRect/>
          <a:stretch>
            <a:fillRect/>
          </a:stretch>
        </p:blipFill>
        <p:spPr bwMode="auto">
          <a:xfrm>
            <a:off x="1844675" y="49090"/>
            <a:ext cx="1604545" cy="490519"/>
          </a:xfrm>
          <a:prstGeom prst="rect">
            <a:avLst/>
          </a:prstGeom>
          <a:noFill/>
          <a:ln w="9525">
            <a:noFill/>
            <a:miter lim="800000"/>
            <a:headEnd/>
            <a:tailEnd/>
          </a:ln>
        </p:spPr>
      </p:pic>
      <p:pic>
        <p:nvPicPr>
          <p:cNvPr id="41" name="Picture 22"/>
          <p:cNvPicPr>
            <a:picLocks noChangeAspect="1" noChangeArrowheads="1"/>
          </p:cNvPicPr>
          <p:nvPr/>
        </p:nvPicPr>
        <p:blipFill>
          <a:blip r:embed="rId21"/>
          <a:srcRect/>
          <a:stretch>
            <a:fillRect/>
          </a:stretch>
        </p:blipFill>
        <p:spPr bwMode="auto">
          <a:xfrm>
            <a:off x="0" y="2794533"/>
            <a:ext cx="1268438" cy="297665"/>
          </a:xfrm>
          <a:prstGeom prst="rect">
            <a:avLst/>
          </a:prstGeom>
          <a:noFill/>
          <a:ln w="9525">
            <a:noFill/>
            <a:miter lim="800000"/>
            <a:headEnd/>
            <a:tailEnd/>
          </a:ln>
        </p:spPr>
      </p:pic>
      <p:pic>
        <p:nvPicPr>
          <p:cNvPr id="42" name="Picture 23" descr="veriserve"/>
          <p:cNvPicPr>
            <a:picLocks noChangeAspect="1" noChangeArrowheads="1"/>
          </p:cNvPicPr>
          <p:nvPr/>
        </p:nvPicPr>
        <p:blipFill>
          <a:blip r:embed="rId22"/>
          <a:srcRect/>
          <a:stretch>
            <a:fillRect/>
          </a:stretch>
        </p:blipFill>
        <p:spPr bwMode="auto">
          <a:xfrm>
            <a:off x="6565901" y="2582672"/>
            <a:ext cx="569920" cy="220934"/>
          </a:xfrm>
          <a:prstGeom prst="rect">
            <a:avLst/>
          </a:prstGeom>
          <a:noFill/>
          <a:ln w="9525">
            <a:noFill/>
            <a:miter lim="800000"/>
            <a:headEnd/>
            <a:tailEnd/>
          </a:ln>
        </p:spPr>
      </p:pic>
      <p:pic>
        <p:nvPicPr>
          <p:cNvPr id="43" name="Picture 24" descr="eds"/>
          <p:cNvPicPr>
            <a:picLocks noChangeAspect="1" noChangeArrowheads="1"/>
          </p:cNvPicPr>
          <p:nvPr/>
        </p:nvPicPr>
        <p:blipFill>
          <a:blip r:embed="rId23"/>
          <a:srcRect/>
          <a:stretch>
            <a:fillRect/>
          </a:stretch>
        </p:blipFill>
        <p:spPr bwMode="auto">
          <a:xfrm>
            <a:off x="6396038" y="1557282"/>
            <a:ext cx="492469" cy="257977"/>
          </a:xfrm>
          <a:prstGeom prst="rect">
            <a:avLst/>
          </a:prstGeom>
          <a:noFill/>
          <a:ln w="9525">
            <a:noFill/>
            <a:miter lim="800000"/>
            <a:headEnd/>
            <a:tailEnd/>
          </a:ln>
        </p:spPr>
      </p:pic>
      <p:pic>
        <p:nvPicPr>
          <p:cNvPr id="44" name="Picture 25"/>
          <p:cNvPicPr>
            <a:picLocks noChangeAspect="1" noChangeArrowheads="1"/>
          </p:cNvPicPr>
          <p:nvPr/>
        </p:nvPicPr>
        <p:blipFill>
          <a:blip r:embed="rId24"/>
          <a:srcRect/>
          <a:stretch>
            <a:fillRect/>
          </a:stretch>
        </p:blipFill>
        <p:spPr bwMode="auto">
          <a:xfrm>
            <a:off x="4978400" y="777618"/>
            <a:ext cx="507083" cy="306925"/>
          </a:xfrm>
          <a:prstGeom prst="rect">
            <a:avLst/>
          </a:prstGeom>
          <a:noFill/>
          <a:ln w="12700" algn="ctr">
            <a:noFill/>
            <a:miter lim="800000"/>
            <a:headEnd/>
            <a:tailEnd/>
          </a:ln>
        </p:spPr>
      </p:pic>
      <p:pic>
        <p:nvPicPr>
          <p:cNvPr id="45" name="Picture 26"/>
          <p:cNvPicPr>
            <a:picLocks noChangeAspect="1" noChangeArrowheads="1"/>
          </p:cNvPicPr>
          <p:nvPr/>
        </p:nvPicPr>
        <p:blipFill>
          <a:blip r:embed="rId25"/>
          <a:srcRect/>
          <a:stretch>
            <a:fillRect/>
          </a:stretch>
        </p:blipFill>
        <p:spPr bwMode="auto">
          <a:xfrm>
            <a:off x="1125538" y="1286372"/>
            <a:ext cx="859264" cy="500077"/>
          </a:xfrm>
          <a:prstGeom prst="rect">
            <a:avLst/>
          </a:prstGeom>
          <a:noFill/>
          <a:ln w="12700" algn="ctr">
            <a:noFill/>
            <a:miter lim="800000"/>
            <a:headEnd/>
            <a:tailEnd/>
          </a:ln>
        </p:spPr>
      </p:pic>
      <p:sp>
        <p:nvSpPr>
          <p:cNvPr id="46" name="AutoShape 27"/>
          <p:cNvSpPr>
            <a:spLocks noChangeArrowheads="1"/>
          </p:cNvSpPr>
          <p:nvPr/>
        </p:nvSpPr>
        <p:spPr bwMode="gray">
          <a:xfrm>
            <a:off x="730250" y="4406994"/>
            <a:ext cx="1701665" cy="174729"/>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电子商务</a:t>
            </a:r>
            <a:endParaRPr lang="en-US" altLang="zh-CN" sz="1600" b="1" dirty="0">
              <a:solidFill>
                <a:srgbClr val="FFFFFF"/>
              </a:solidFill>
              <a:latin typeface="Arial Narrow" pitchFamily="34" charset="0"/>
              <a:ea typeface="宋体" pitchFamily="2" charset="-122"/>
            </a:endParaRPr>
          </a:p>
        </p:txBody>
      </p:sp>
      <p:sp>
        <p:nvSpPr>
          <p:cNvPr id="47" name="AutoShape 28"/>
          <p:cNvSpPr>
            <a:spLocks noChangeArrowheads="1"/>
          </p:cNvSpPr>
          <p:nvPr/>
        </p:nvSpPr>
        <p:spPr bwMode="gray">
          <a:xfrm>
            <a:off x="612776" y="0"/>
            <a:ext cx="1965054" cy="194553"/>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chemeClr val="bg1"/>
                </a:solidFill>
                <a:ea typeface="宋体" pitchFamily="2" charset="-122"/>
              </a:rPr>
              <a:t>银行及金融</a:t>
            </a:r>
            <a:endParaRPr lang="en-US" altLang="zh-CN" sz="1600" b="1" dirty="0">
              <a:solidFill>
                <a:schemeClr val="bg1"/>
              </a:solidFill>
              <a:latin typeface="Arial Narrow" pitchFamily="34" charset="0"/>
              <a:ea typeface="宋体" pitchFamily="2" charset="-122"/>
            </a:endParaRPr>
          </a:p>
        </p:txBody>
      </p:sp>
      <p:pic>
        <p:nvPicPr>
          <p:cNvPr id="48" name="Picture 29" descr="financial engines"/>
          <p:cNvPicPr>
            <a:picLocks noChangeAspect="1" noChangeArrowheads="1"/>
          </p:cNvPicPr>
          <p:nvPr/>
        </p:nvPicPr>
        <p:blipFill>
          <a:blip r:embed="rId26"/>
          <a:srcRect/>
          <a:stretch>
            <a:fillRect/>
          </a:stretch>
        </p:blipFill>
        <p:spPr bwMode="auto">
          <a:xfrm>
            <a:off x="2844800" y="2855406"/>
            <a:ext cx="683904" cy="207704"/>
          </a:xfrm>
          <a:prstGeom prst="rect">
            <a:avLst/>
          </a:prstGeom>
          <a:noFill/>
          <a:ln w="9525">
            <a:noFill/>
            <a:miter lim="800000"/>
            <a:headEnd/>
            <a:tailEnd/>
          </a:ln>
        </p:spPr>
      </p:pic>
      <p:pic>
        <p:nvPicPr>
          <p:cNvPr id="49" name="Picture 30" descr="ibt"/>
          <p:cNvPicPr>
            <a:picLocks noChangeAspect="1" noChangeArrowheads="1"/>
          </p:cNvPicPr>
          <p:nvPr/>
        </p:nvPicPr>
        <p:blipFill>
          <a:blip r:embed="rId27"/>
          <a:srcRect/>
          <a:stretch>
            <a:fillRect/>
          </a:stretch>
        </p:blipFill>
        <p:spPr bwMode="auto">
          <a:xfrm>
            <a:off x="1473201" y="3780509"/>
            <a:ext cx="963020" cy="275209"/>
          </a:xfrm>
          <a:prstGeom prst="rect">
            <a:avLst/>
          </a:prstGeom>
          <a:noFill/>
          <a:ln w="9525">
            <a:noFill/>
            <a:miter lim="800000"/>
            <a:headEnd/>
            <a:tailEnd/>
          </a:ln>
        </p:spPr>
      </p:pic>
      <p:pic>
        <p:nvPicPr>
          <p:cNvPr id="50" name="Picture 31"/>
          <p:cNvPicPr>
            <a:picLocks noChangeAspect="1" noChangeArrowheads="1"/>
          </p:cNvPicPr>
          <p:nvPr/>
        </p:nvPicPr>
        <p:blipFill>
          <a:blip r:embed="rId28"/>
          <a:srcRect l="17549" t="-5975" r="14607" b="25157"/>
          <a:stretch>
            <a:fillRect/>
          </a:stretch>
        </p:blipFill>
        <p:spPr bwMode="auto">
          <a:xfrm>
            <a:off x="63501" y="3139166"/>
            <a:ext cx="1068236" cy="358521"/>
          </a:xfrm>
          <a:prstGeom prst="rect">
            <a:avLst/>
          </a:prstGeom>
          <a:noFill/>
          <a:ln w="12700" algn="ctr">
            <a:noFill/>
            <a:miter lim="800000"/>
            <a:headEnd/>
            <a:tailEnd/>
          </a:ln>
        </p:spPr>
      </p:pic>
      <p:pic>
        <p:nvPicPr>
          <p:cNvPr id="51" name="Picture 32" descr="wachovia"/>
          <p:cNvPicPr>
            <a:picLocks noChangeAspect="1" noChangeArrowheads="1"/>
          </p:cNvPicPr>
          <p:nvPr/>
        </p:nvPicPr>
        <p:blipFill>
          <a:blip r:embed="rId29"/>
          <a:srcRect l="6563" t="15546"/>
          <a:stretch>
            <a:fillRect/>
          </a:stretch>
        </p:blipFill>
        <p:spPr bwMode="auto">
          <a:xfrm>
            <a:off x="1600200" y="1203934"/>
            <a:ext cx="1281591" cy="227549"/>
          </a:xfrm>
          <a:prstGeom prst="rect">
            <a:avLst/>
          </a:prstGeom>
          <a:noFill/>
          <a:ln w="9525">
            <a:noFill/>
            <a:miter lim="800000"/>
            <a:headEnd/>
            <a:tailEnd/>
          </a:ln>
        </p:spPr>
      </p:pic>
      <p:pic>
        <p:nvPicPr>
          <p:cNvPr id="52" name="Picture 33" descr="lmco"/>
          <p:cNvPicPr>
            <a:picLocks noChangeAspect="1" noChangeArrowheads="1"/>
          </p:cNvPicPr>
          <p:nvPr/>
        </p:nvPicPr>
        <p:blipFill>
          <a:blip r:embed="rId30">
            <a:lum bright="6000"/>
          </a:blip>
          <a:srcRect r="2072"/>
          <a:stretch>
            <a:fillRect/>
          </a:stretch>
        </p:blipFill>
        <p:spPr bwMode="auto">
          <a:xfrm>
            <a:off x="4006850" y="2779806"/>
            <a:ext cx="1553399" cy="280466"/>
          </a:xfrm>
          <a:prstGeom prst="rect">
            <a:avLst/>
          </a:prstGeom>
          <a:noFill/>
          <a:ln w="9525">
            <a:noFill/>
            <a:miter lim="800000"/>
            <a:headEnd/>
            <a:tailEnd/>
          </a:ln>
        </p:spPr>
      </p:pic>
      <p:pic>
        <p:nvPicPr>
          <p:cNvPr id="53" name="Picture 34" descr="honeywell"/>
          <p:cNvPicPr>
            <a:picLocks noChangeAspect="1" noChangeArrowheads="1"/>
          </p:cNvPicPr>
          <p:nvPr/>
        </p:nvPicPr>
        <p:blipFill>
          <a:blip r:embed="rId31"/>
          <a:srcRect/>
          <a:stretch>
            <a:fillRect/>
          </a:stretch>
        </p:blipFill>
        <p:spPr bwMode="auto">
          <a:xfrm>
            <a:off x="4365626" y="3303517"/>
            <a:ext cx="944022" cy="153463"/>
          </a:xfrm>
          <a:prstGeom prst="rect">
            <a:avLst/>
          </a:prstGeom>
          <a:noFill/>
          <a:ln w="9525">
            <a:noFill/>
            <a:miter lim="800000"/>
            <a:headEnd/>
            <a:tailEnd/>
          </a:ln>
        </p:spPr>
      </p:pic>
      <p:pic>
        <p:nvPicPr>
          <p:cNvPr id="54" name="Picture 35" descr="ameritrade"/>
          <p:cNvPicPr>
            <a:picLocks noChangeAspect="1" noChangeArrowheads="1"/>
          </p:cNvPicPr>
          <p:nvPr/>
        </p:nvPicPr>
        <p:blipFill>
          <a:blip r:embed="rId32"/>
          <a:srcRect/>
          <a:stretch>
            <a:fillRect/>
          </a:stretch>
        </p:blipFill>
        <p:spPr bwMode="auto">
          <a:xfrm>
            <a:off x="158750" y="584440"/>
            <a:ext cx="1446721" cy="377042"/>
          </a:xfrm>
          <a:prstGeom prst="rect">
            <a:avLst/>
          </a:prstGeom>
          <a:noFill/>
          <a:ln w="9525">
            <a:noFill/>
            <a:miter lim="800000"/>
            <a:headEnd/>
            <a:tailEnd/>
          </a:ln>
        </p:spPr>
      </p:pic>
      <p:pic>
        <p:nvPicPr>
          <p:cNvPr id="55" name="Picture 36"/>
          <p:cNvPicPr>
            <a:picLocks noChangeAspect="1" noChangeArrowheads="1"/>
          </p:cNvPicPr>
          <p:nvPr/>
        </p:nvPicPr>
        <p:blipFill>
          <a:blip r:embed="rId33"/>
          <a:srcRect/>
          <a:stretch>
            <a:fillRect/>
          </a:stretch>
        </p:blipFill>
        <p:spPr bwMode="auto">
          <a:xfrm>
            <a:off x="220663" y="1213900"/>
            <a:ext cx="1050699" cy="209027"/>
          </a:xfrm>
          <a:prstGeom prst="rect">
            <a:avLst/>
          </a:prstGeom>
          <a:noFill/>
          <a:ln w="12700" algn="ctr">
            <a:noFill/>
            <a:miter lim="800000"/>
            <a:headEnd/>
            <a:tailEnd/>
          </a:ln>
        </p:spPr>
      </p:pic>
      <p:pic>
        <p:nvPicPr>
          <p:cNvPr id="56" name="Picture 37" descr="fidelity"/>
          <p:cNvPicPr>
            <a:picLocks noChangeAspect="1" noChangeArrowheads="1"/>
          </p:cNvPicPr>
          <p:nvPr/>
        </p:nvPicPr>
        <p:blipFill>
          <a:blip r:embed="rId34"/>
          <a:srcRect r="18860"/>
          <a:stretch>
            <a:fillRect/>
          </a:stretch>
        </p:blipFill>
        <p:spPr bwMode="auto">
          <a:xfrm>
            <a:off x="176213" y="193042"/>
            <a:ext cx="1025857" cy="212996"/>
          </a:xfrm>
          <a:prstGeom prst="rect">
            <a:avLst/>
          </a:prstGeom>
          <a:noFill/>
          <a:ln w="9525">
            <a:noFill/>
            <a:miter lim="800000"/>
            <a:headEnd/>
            <a:tailEnd/>
          </a:ln>
        </p:spPr>
      </p:pic>
      <p:pic>
        <p:nvPicPr>
          <p:cNvPr id="57" name="Picture 38" descr="kookminbank"/>
          <p:cNvPicPr>
            <a:picLocks noChangeAspect="1" noChangeArrowheads="1"/>
          </p:cNvPicPr>
          <p:nvPr/>
        </p:nvPicPr>
        <p:blipFill>
          <a:blip r:embed="rId35"/>
          <a:srcRect l="24313" t="17361" r="22353" b="-3473"/>
          <a:stretch>
            <a:fillRect/>
          </a:stretch>
        </p:blipFill>
        <p:spPr bwMode="auto">
          <a:xfrm>
            <a:off x="2963864" y="1255204"/>
            <a:ext cx="767200" cy="317509"/>
          </a:xfrm>
          <a:prstGeom prst="rect">
            <a:avLst/>
          </a:prstGeom>
          <a:noFill/>
          <a:ln w="9525">
            <a:noFill/>
            <a:miter lim="800000"/>
            <a:headEnd/>
            <a:tailEnd/>
          </a:ln>
        </p:spPr>
      </p:pic>
      <p:pic>
        <p:nvPicPr>
          <p:cNvPr id="58" name="Picture 39" descr="cigna"/>
          <p:cNvPicPr>
            <a:picLocks noChangeAspect="1" noChangeArrowheads="1"/>
          </p:cNvPicPr>
          <p:nvPr/>
        </p:nvPicPr>
        <p:blipFill>
          <a:blip r:embed="rId36"/>
          <a:srcRect/>
          <a:stretch>
            <a:fillRect/>
          </a:stretch>
        </p:blipFill>
        <p:spPr bwMode="auto">
          <a:xfrm>
            <a:off x="5810250" y="4592722"/>
            <a:ext cx="350720" cy="428392"/>
          </a:xfrm>
          <a:prstGeom prst="rect">
            <a:avLst/>
          </a:prstGeom>
          <a:noFill/>
          <a:ln w="9525">
            <a:noFill/>
            <a:miter lim="800000"/>
            <a:headEnd/>
            <a:tailEnd/>
          </a:ln>
        </p:spPr>
      </p:pic>
      <p:pic>
        <p:nvPicPr>
          <p:cNvPr id="59" name="Picture 40" descr="wamu"/>
          <p:cNvPicPr>
            <a:picLocks noChangeAspect="1" noChangeArrowheads="1"/>
          </p:cNvPicPr>
          <p:nvPr/>
        </p:nvPicPr>
        <p:blipFill>
          <a:blip r:embed="rId37"/>
          <a:srcRect/>
          <a:stretch>
            <a:fillRect/>
          </a:stretch>
        </p:blipFill>
        <p:spPr bwMode="auto">
          <a:xfrm>
            <a:off x="76200" y="1981478"/>
            <a:ext cx="1363425" cy="174630"/>
          </a:xfrm>
          <a:prstGeom prst="rect">
            <a:avLst/>
          </a:prstGeom>
          <a:noFill/>
          <a:ln w="9525">
            <a:noFill/>
            <a:miter lim="800000"/>
            <a:headEnd/>
            <a:tailEnd/>
          </a:ln>
        </p:spPr>
      </p:pic>
      <p:pic>
        <p:nvPicPr>
          <p:cNvPr id="60" name="Picture 41" descr="tmobile"/>
          <p:cNvPicPr>
            <a:picLocks noChangeAspect="1" noChangeArrowheads="1"/>
          </p:cNvPicPr>
          <p:nvPr/>
        </p:nvPicPr>
        <p:blipFill>
          <a:blip r:embed="rId38"/>
          <a:srcRect r="52020" b="-7500"/>
          <a:stretch>
            <a:fillRect/>
          </a:stretch>
        </p:blipFill>
        <p:spPr bwMode="auto">
          <a:xfrm>
            <a:off x="8075613" y="568424"/>
            <a:ext cx="866571" cy="132295"/>
          </a:xfrm>
          <a:prstGeom prst="rect">
            <a:avLst/>
          </a:prstGeom>
          <a:noFill/>
          <a:ln w="9525">
            <a:noFill/>
            <a:miter lim="800000"/>
            <a:headEnd/>
            <a:tailEnd/>
          </a:ln>
        </p:spPr>
      </p:pic>
      <p:pic>
        <p:nvPicPr>
          <p:cNvPr id="61" name="Picture 42" descr="head01"/>
          <p:cNvPicPr>
            <a:picLocks noChangeAspect="1" noChangeArrowheads="1"/>
          </p:cNvPicPr>
          <p:nvPr/>
        </p:nvPicPr>
        <p:blipFill>
          <a:blip r:embed="rId39"/>
          <a:srcRect l="15048" r="17999" b="26315"/>
          <a:stretch>
            <a:fillRect/>
          </a:stretch>
        </p:blipFill>
        <p:spPr bwMode="auto">
          <a:xfrm>
            <a:off x="6288863" y="821391"/>
            <a:ext cx="736512" cy="268560"/>
          </a:xfrm>
          <a:prstGeom prst="rect">
            <a:avLst/>
          </a:prstGeom>
          <a:noFill/>
          <a:ln w="9525">
            <a:noFill/>
            <a:miter lim="800000"/>
            <a:headEnd/>
            <a:tailEnd/>
          </a:ln>
        </p:spPr>
      </p:pic>
      <p:pic>
        <p:nvPicPr>
          <p:cNvPr id="62" name="Picture 43" descr="northrop"/>
          <p:cNvPicPr>
            <a:picLocks noChangeAspect="1" noChangeArrowheads="1"/>
          </p:cNvPicPr>
          <p:nvPr/>
        </p:nvPicPr>
        <p:blipFill>
          <a:blip r:embed="rId40"/>
          <a:srcRect l="5525" t="21783" r="37729" b="5376"/>
          <a:stretch>
            <a:fillRect/>
          </a:stretch>
        </p:blipFill>
        <p:spPr bwMode="auto">
          <a:xfrm>
            <a:off x="3733801" y="3535895"/>
            <a:ext cx="1312278" cy="320537"/>
          </a:xfrm>
          <a:prstGeom prst="rect">
            <a:avLst/>
          </a:prstGeom>
          <a:noFill/>
          <a:ln w="9525">
            <a:noFill/>
            <a:miter lim="800000"/>
            <a:headEnd/>
            <a:tailEnd/>
          </a:ln>
        </p:spPr>
      </p:pic>
      <p:pic>
        <p:nvPicPr>
          <p:cNvPr id="63" name="Picture 44"/>
          <p:cNvPicPr>
            <a:picLocks noChangeAspect="1" noChangeArrowheads="1"/>
          </p:cNvPicPr>
          <p:nvPr/>
        </p:nvPicPr>
        <p:blipFill>
          <a:blip r:embed="rId41"/>
          <a:srcRect t="7179" r="37756"/>
          <a:stretch>
            <a:fillRect/>
          </a:stretch>
        </p:blipFill>
        <p:spPr bwMode="auto">
          <a:xfrm>
            <a:off x="88900" y="2451303"/>
            <a:ext cx="384331" cy="244746"/>
          </a:xfrm>
          <a:prstGeom prst="rect">
            <a:avLst/>
          </a:prstGeom>
          <a:noFill/>
          <a:ln w="12700" algn="ctr">
            <a:noFill/>
            <a:miter lim="800000"/>
            <a:headEnd/>
            <a:tailEnd/>
          </a:ln>
        </p:spPr>
      </p:pic>
      <p:pic>
        <p:nvPicPr>
          <p:cNvPr id="64" name="Picture 45" descr="netdeposit"/>
          <p:cNvPicPr>
            <a:picLocks noChangeAspect="1" noChangeArrowheads="1"/>
          </p:cNvPicPr>
          <p:nvPr/>
        </p:nvPicPr>
        <p:blipFill>
          <a:blip r:embed="rId42">
            <a:lum bright="6000"/>
          </a:blip>
          <a:srcRect/>
          <a:stretch>
            <a:fillRect/>
          </a:stretch>
        </p:blipFill>
        <p:spPr bwMode="auto">
          <a:xfrm>
            <a:off x="1936750" y="4096454"/>
            <a:ext cx="796428" cy="131304"/>
          </a:xfrm>
          <a:prstGeom prst="rect">
            <a:avLst/>
          </a:prstGeom>
          <a:noFill/>
          <a:ln w="9525">
            <a:noFill/>
            <a:miter lim="800000"/>
            <a:headEnd/>
            <a:tailEnd/>
          </a:ln>
        </p:spPr>
      </p:pic>
      <p:pic>
        <p:nvPicPr>
          <p:cNvPr id="65" name="Picture 46" descr="apple"/>
          <p:cNvPicPr>
            <a:picLocks noChangeAspect="1" noChangeArrowheads="1"/>
          </p:cNvPicPr>
          <p:nvPr/>
        </p:nvPicPr>
        <p:blipFill>
          <a:blip r:embed="rId43">
            <a:lum bright="6000"/>
          </a:blip>
          <a:srcRect/>
          <a:stretch>
            <a:fillRect/>
          </a:stretch>
        </p:blipFill>
        <p:spPr bwMode="auto">
          <a:xfrm>
            <a:off x="3692119" y="193971"/>
            <a:ext cx="257195" cy="338346"/>
          </a:xfrm>
          <a:prstGeom prst="rect">
            <a:avLst/>
          </a:prstGeom>
          <a:noFill/>
          <a:ln w="9525">
            <a:noFill/>
            <a:miter lim="800000"/>
            <a:headEnd/>
            <a:tailEnd/>
          </a:ln>
        </p:spPr>
      </p:pic>
      <p:pic>
        <p:nvPicPr>
          <p:cNvPr id="66" name="Picture 47" descr="msft"/>
          <p:cNvPicPr>
            <a:picLocks noChangeAspect="1" noChangeArrowheads="1"/>
          </p:cNvPicPr>
          <p:nvPr/>
        </p:nvPicPr>
        <p:blipFill>
          <a:blip r:embed="rId44"/>
          <a:srcRect/>
          <a:stretch>
            <a:fillRect/>
          </a:stretch>
        </p:blipFill>
        <p:spPr bwMode="auto">
          <a:xfrm>
            <a:off x="4067176" y="251862"/>
            <a:ext cx="717516" cy="202413"/>
          </a:xfrm>
          <a:prstGeom prst="rect">
            <a:avLst/>
          </a:prstGeom>
          <a:noFill/>
          <a:ln w="9525">
            <a:noFill/>
            <a:miter lim="800000"/>
            <a:headEnd/>
            <a:tailEnd/>
          </a:ln>
        </p:spPr>
      </p:pic>
      <p:pic>
        <p:nvPicPr>
          <p:cNvPr id="67" name="Picture 48" descr="lynuxworks"/>
          <p:cNvPicPr>
            <a:picLocks noChangeAspect="1" noChangeArrowheads="1"/>
          </p:cNvPicPr>
          <p:nvPr/>
        </p:nvPicPr>
        <p:blipFill>
          <a:blip r:embed="rId45"/>
          <a:srcRect/>
          <a:stretch>
            <a:fillRect/>
          </a:stretch>
        </p:blipFill>
        <p:spPr bwMode="auto">
          <a:xfrm>
            <a:off x="5802314" y="276941"/>
            <a:ext cx="517312" cy="265914"/>
          </a:xfrm>
          <a:prstGeom prst="rect">
            <a:avLst/>
          </a:prstGeom>
          <a:noFill/>
          <a:ln w="9525">
            <a:noFill/>
            <a:miter lim="800000"/>
            <a:headEnd/>
            <a:tailEnd/>
          </a:ln>
        </p:spPr>
      </p:pic>
      <p:pic>
        <p:nvPicPr>
          <p:cNvPr id="68" name="Picture 49"/>
          <p:cNvPicPr>
            <a:picLocks noChangeAspect="1" noChangeArrowheads="1"/>
          </p:cNvPicPr>
          <p:nvPr/>
        </p:nvPicPr>
        <p:blipFill>
          <a:blip r:embed="rId46"/>
          <a:srcRect l="6778" t="17708" r="64223" b="15208"/>
          <a:stretch>
            <a:fillRect/>
          </a:stretch>
        </p:blipFill>
        <p:spPr bwMode="auto">
          <a:xfrm>
            <a:off x="5365750" y="187023"/>
            <a:ext cx="336107" cy="459760"/>
          </a:xfrm>
          <a:prstGeom prst="rect">
            <a:avLst/>
          </a:prstGeom>
          <a:noFill/>
          <a:ln w="12700" algn="ctr">
            <a:noFill/>
            <a:miter lim="800000"/>
            <a:headEnd/>
            <a:tailEnd/>
          </a:ln>
        </p:spPr>
      </p:pic>
      <p:pic>
        <p:nvPicPr>
          <p:cNvPr id="69" name="Picture 50" descr="Dell_logo42"/>
          <p:cNvPicPr>
            <a:picLocks noChangeAspect="1" noChangeArrowheads="1"/>
          </p:cNvPicPr>
          <p:nvPr/>
        </p:nvPicPr>
        <p:blipFill>
          <a:blip r:embed="rId47">
            <a:lum bright="12000"/>
          </a:blip>
          <a:srcRect l="26457" r="5045"/>
          <a:stretch>
            <a:fillRect/>
          </a:stretch>
        </p:blipFill>
        <p:spPr bwMode="auto">
          <a:xfrm>
            <a:off x="212085" y="4976387"/>
            <a:ext cx="556768" cy="167113"/>
          </a:xfrm>
          <a:prstGeom prst="rect">
            <a:avLst/>
          </a:prstGeom>
          <a:noFill/>
          <a:ln w="9525">
            <a:noFill/>
            <a:miter lim="800000"/>
            <a:headEnd/>
            <a:tailEnd/>
          </a:ln>
        </p:spPr>
      </p:pic>
      <p:pic>
        <p:nvPicPr>
          <p:cNvPr id="70" name="Picture 51" descr="goldmansachs"/>
          <p:cNvPicPr>
            <a:picLocks noChangeAspect="1" noChangeArrowheads="1"/>
          </p:cNvPicPr>
          <p:nvPr/>
        </p:nvPicPr>
        <p:blipFill>
          <a:blip r:embed="rId48"/>
          <a:srcRect/>
          <a:stretch>
            <a:fillRect/>
          </a:stretch>
        </p:blipFill>
        <p:spPr bwMode="auto">
          <a:xfrm>
            <a:off x="1312863" y="206376"/>
            <a:ext cx="353643" cy="320155"/>
          </a:xfrm>
          <a:prstGeom prst="rect">
            <a:avLst/>
          </a:prstGeom>
          <a:noFill/>
          <a:ln w="9525">
            <a:noFill/>
            <a:miter lim="800000"/>
            <a:headEnd/>
            <a:tailEnd/>
          </a:ln>
        </p:spPr>
      </p:pic>
      <p:pic>
        <p:nvPicPr>
          <p:cNvPr id="71" name="Picture 52" descr="wellslogo"/>
          <p:cNvPicPr>
            <a:picLocks noChangeAspect="1" noChangeArrowheads="1"/>
          </p:cNvPicPr>
          <p:nvPr/>
        </p:nvPicPr>
        <p:blipFill>
          <a:blip r:embed="rId49"/>
          <a:srcRect/>
          <a:stretch>
            <a:fillRect/>
          </a:stretch>
        </p:blipFill>
        <p:spPr bwMode="auto">
          <a:xfrm>
            <a:off x="2187576" y="428845"/>
            <a:ext cx="343414" cy="310895"/>
          </a:xfrm>
          <a:prstGeom prst="rect">
            <a:avLst/>
          </a:prstGeom>
          <a:noFill/>
          <a:ln w="9525">
            <a:noFill/>
            <a:miter lim="800000"/>
            <a:headEnd/>
            <a:tailEnd/>
          </a:ln>
        </p:spPr>
      </p:pic>
      <p:pic>
        <p:nvPicPr>
          <p:cNvPr id="72" name="Picture 53" descr="navy_alt"/>
          <p:cNvPicPr>
            <a:picLocks noChangeAspect="1" noChangeArrowheads="1"/>
          </p:cNvPicPr>
          <p:nvPr/>
        </p:nvPicPr>
        <p:blipFill>
          <a:blip r:embed="rId50"/>
          <a:srcRect/>
          <a:stretch>
            <a:fillRect/>
          </a:stretch>
        </p:blipFill>
        <p:spPr bwMode="auto">
          <a:xfrm>
            <a:off x="4543426" y="2319740"/>
            <a:ext cx="517312" cy="468326"/>
          </a:xfrm>
          <a:prstGeom prst="rect">
            <a:avLst/>
          </a:prstGeom>
          <a:noFill/>
          <a:ln w="9525">
            <a:noFill/>
            <a:miter lim="800000"/>
            <a:headEnd/>
            <a:tailEnd/>
          </a:ln>
        </p:spPr>
      </p:pic>
      <p:pic>
        <p:nvPicPr>
          <p:cNvPr id="73" name="Picture 54" descr="ebay"/>
          <p:cNvPicPr>
            <a:picLocks noChangeAspect="1" noChangeArrowheads="1"/>
          </p:cNvPicPr>
          <p:nvPr/>
        </p:nvPicPr>
        <p:blipFill>
          <a:blip r:embed="rId51"/>
          <a:srcRect/>
          <a:stretch>
            <a:fillRect/>
          </a:stretch>
        </p:blipFill>
        <p:spPr bwMode="auto">
          <a:xfrm>
            <a:off x="1294454" y="4621471"/>
            <a:ext cx="485163" cy="205576"/>
          </a:xfrm>
          <a:prstGeom prst="rect">
            <a:avLst/>
          </a:prstGeom>
          <a:noFill/>
          <a:ln w="9525">
            <a:noFill/>
            <a:miter lim="800000"/>
            <a:headEnd/>
            <a:tailEnd/>
          </a:ln>
        </p:spPr>
      </p:pic>
      <p:pic>
        <p:nvPicPr>
          <p:cNvPr id="74" name="Picture 55"/>
          <p:cNvPicPr>
            <a:picLocks noChangeAspect="1" noChangeArrowheads="1"/>
          </p:cNvPicPr>
          <p:nvPr/>
        </p:nvPicPr>
        <p:blipFill>
          <a:blip r:embed="rId52">
            <a:lum bright="6000"/>
          </a:blip>
          <a:srcRect/>
          <a:stretch>
            <a:fillRect/>
          </a:stretch>
        </p:blipFill>
        <p:spPr bwMode="auto">
          <a:xfrm>
            <a:off x="1750168" y="4968429"/>
            <a:ext cx="651755" cy="175071"/>
          </a:xfrm>
          <a:prstGeom prst="rect">
            <a:avLst/>
          </a:prstGeom>
          <a:noFill/>
          <a:ln w="12700" algn="ctr">
            <a:noFill/>
            <a:miter lim="800000"/>
            <a:headEnd/>
            <a:tailEnd/>
          </a:ln>
        </p:spPr>
      </p:pic>
      <p:pic>
        <p:nvPicPr>
          <p:cNvPr id="75" name="Picture 56" descr="time_inc"/>
          <p:cNvPicPr>
            <a:picLocks noChangeAspect="1" noChangeArrowheads="1"/>
          </p:cNvPicPr>
          <p:nvPr/>
        </p:nvPicPr>
        <p:blipFill>
          <a:blip r:embed="rId53"/>
          <a:srcRect l="21809" t="30240" r="23524" b="32619"/>
          <a:stretch>
            <a:fillRect/>
          </a:stretch>
        </p:blipFill>
        <p:spPr bwMode="auto">
          <a:xfrm>
            <a:off x="7734301" y="2826751"/>
            <a:ext cx="692672" cy="170661"/>
          </a:xfrm>
          <a:prstGeom prst="rect">
            <a:avLst/>
          </a:prstGeom>
          <a:noFill/>
          <a:ln w="9525">
            <a:noFill/>
            <a:miter lim="800000"/>
            <a:headEnd/>
            <a:tailEnd/>
          </a:ln>
        </p:spPr>
      </p:pic>
      <p:pic>
        <p:nvPicPr>
          <p:cNvPr id="76" name="Picture 57" descr="sycamore"/>
          <p:cNvPicPr>
            <a:picLocks noChangeAspect="1" noChangeArrowheads="1"/>
          </p:cNvPicPr>
          <p:nvPr/>
        </p:nvPicPr>
        <p:blipFill>
          <a:blip r:embed="rId54"/>
          <a:srcRect/>
          <a:stretch>
            <a:fillRect/>
          </a:stretch>
        </p:blipFill>
        <p:spPr bwMode="auto">
          <a:xfrm>
            <a:off x="4433888" y="3122211"/>
            <a:ext cx="594763" cy="100544"/>
          </a:xfrm>
          <a:prstGeom prst="rect">
            <a:avLst/>
          </a:prstGeom>
          <a:solidFill>
            <a:srgbClr val="C0C0C0"/>
          </a:solidFill>
          <a:ln w="9525">
            <a:noFill/>
            <a:miter lim="800000"/>
            <a:headEnd/>
            <a:tailEnd/>
          </a:ln>
        </p:spPr>
      </p:pic>
      <p:pic>
        <p:nvPicPr>
          <p:cNvPr id="77" name="Picture 58" descr="postx"/>
          <p:cNvPicPr>
            <a:picLocks noChangeAspect="1" noChangeArrowheads="1"/>
          </p:cNvPicPr>
          <p:nvPr/>
        </p:nvPicPr>
        <p:blipFill>
          <a:blip r:embed="rId55">
            <a:lum bright="6000"/>
          </a:blip>
          <a:srcRect/>
          <a:stretch>
            <a:fillRect/>
          </a:stretch>
        </p:blipFill>
        <p:spPr bwMode="auto">
          <a:xfrm>
            <a:off x="4394200" y="867609"/>
            <a:ext cx="467627" cy="127004"/>
          </a:xfrm>
          <a:prstGeom prst="rect">
            <a:avLst/>
          </a:prstGeom>
          <a:noFill/>
          <a:ln w="9525">
            <a:noFill/>
            <a:miter lim="800000"/>
            <a:headEnd/>
            <a:tailEnd/>
          </a:ln>
        </p:spPr>
      </p:pic>
      <p:pic>
        <p:nvPicPr>
          <p:cNvPr id="78" name="Picture 59" descr="mirapoint"/>
          <p:cNvPicPr>
            <a:picLocks noChangeAspect="1" noChangeArrowheads="1"/>
          </p:cNvPicPr>
          <p:nvPr/>
        </p:nvPicPr>
        <p:blipFill>
          <a:blip r:embed="rId56"/>
          <a:srcRect l="4839" t="10390" r="5646" b="10390"/>
          <a:stretch>
            <a:fillRect/>
          </a:stretch>
        </p:blipFill>
        <p:spPr bwMode="auto">
          <a:xfrm>
            <a:off x="5473701" y="1087174"/>
            <a:ext cx="698518" cy="173308"/>
          </a:xfrm>
          <a:prstGeom prst="rect">
            <a:avLst/>
          </a:prstGeom>
          <a:noFill/>
          <a:ln w="9525">
            <a:noFill/>
            <a:miter lim="800000"/>
            <a:headEnd/>
            <a:tailEnd/>
          </a:ln>
        </p:spPr>
      </p:pic>
      <p:pic>
        <p:nvPicPr>
          <p:cNvPr id="79" name="Picture 60"/>
          <p:cNvPicPr>
            <a:picLocks noChangeAspect="1" noChangeArrowheads="1"/>
          </p:cNvPicPr>
          <p:nvPr/>
        </p:nvPicPr>
        <p:blipFill>
          <a:blip r:embed="rId57">
            <a:lum bright="6000"/>
          </a:blip>
          <a:srcRect l="9737" t="20769" r="7675" b="13846"/>
          <a:stretch>
            <a:fillRect/>
          </a:stretch>
        </p:blipFill>
        <p:spPr bwMode="auto">
          <a:xfrm>
            <a:off x="6635751" y="3017690"/>
            <a:ext cx="716054" cy="152140"/>
          </a:xfrm>
          <a:prstGeom prst="rect">
            <a:avLst/>
          </a:prstGeom>
          <a:noFill/>
          <a:ln w="12700" algn="ctr">
            <a:noFill/>
            <a:miter lim="800000"/>
            <a:headEnd/>
            <a:tailEnd/>
          </a:ln>
        </p:spPr>
      </p:pic>
      <p:pic>
        <p:nvPicPr>
          <p:cNvPr id="80" name="Picture 61" descr="emc_logo"/>
          <p:cNvPicPr>
            <a:picLocks noChangeAspect="1" noChangeArrowheads="1"/>
          </p:cNvPicPr>
          <p:nvPr/>
        </p:nvPicPr>
        <p:blipFill>
          <a:blip r:embed="rId58"/>
          <a:srcRect/>
          <a:stretch>
            <a:fillRect/>
          </a:stretch>
        </p:blipFill>
        <p:spPr bwMode="auto">
          <a:xfrm>
            <a:off x="3748088" y="809788"/>
            <a:ext cx="581611" cy="222256"/>
          </a:xfrm>
          <a:prstGeom prst="rect">
            <a:avLst/>
          </a:prstGeom>
          <a:noFill/>
          <a:ln w="9525">
            <a:noFill/>
            <a:miter lim="800000"/>
            <a:headEnd/>
            <a:tailEnd/>
          </a:ln>
        </p:spPr>
      </p:pic>
      <p:pic>
        <p:nvPicPr>
          <p:cNvPr id="81" name="Picture 62" descr="pr_print_logo"/>
          <p:cNvPicPr>
            <a:picLocks noChangeAspect="1" noChangeArrowheads="1"/>
          </p:cNvPicPr>
          <p:nvPr/>
        </p:nvPicPr>
        <p:blipFill>
          <a:blip r:embed="rId59"/>
          <a:srcRect/>
          <a:stretch>
            <a:fillRect/>
          </a:stretch>
        </p:blipFill>
        <p:spPr bwMode="auto">
          <a:xfrm>
            <a:off x="6602579" y="742516"/>
            <a:ext cx="882646" cy="171984"/>
          </a:xfrm>
          <a:prstGeom prst="rect">
            <a:avLst/>
          </a:prstGeom>
          <a:noFill/>
          <a:ln w="9525">
            <a:noFill/>
            <a:miter lim="800000"/>
            <a:headEnd/>
            <a:tailEnd/>
          </a:ln>
        </p:spPr>
      </p:pic>
      <p:sp>
        <p:nvSpPr>
          <p:cNvPr id="82" name="AutoShape 63"/>
          <p:cNvSpPr>
            <a:spLocks noChangeArrowheads="1"/>
          </p:cNvSpPr>
          <p:nvPr/>
        </p:nvSpPr>
        <p:spPr bwMode="gray">
          <a:xfrm>
            <a:off x="6800850" y="1588"/>
            <a:ext cx="1749763" cy="202693"/>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电信</a:t>
            </a:r>
            <a:r>
              <a:rPr lang="en-US" altLang="zh-CN" sz="1600" b="1" dirty="0">
                <a:solidFill>
                  <a:srgbClr val="FFFFFF"/>
                </a:solidFill>
                <a:latin typeface="Arial Narrow" pitchFamily="34" charset="0"/>
                <a:ea typeface="宋体" pitchFamily="2" charset="-122"/>
              </a:rPr>
              <a:t> </a:t>
            </a:r>
          </a:p>
        </p:txBody>
      </p:sp>
      <p:sp>
        <p:nvSpPr>
          <p:cNvPr id="83" name="AutoShape 64"/>
          <p:cNvSpPr>
            <a:spLocks noChangeArrowheads="1"/>
          </p:cNvSpPr>
          <p:nvPr/>
        </p:nvSpPr>
        <p:spPr bwMode="gray">
          <a:xfrm>
            <a:off x="3944939" y="2089650"/>
            <a:ext cx="2002028" cy="231667"/>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政府机构</a:t>
            </a:r>
            <a:endParaRPr lang="en-US" altLang="zh-CN" sz="1600" b="1" dirty="0">
              <a:solidFill>
                <a:srgbClr val="FFFFFF"/>
              </a:solidFill>
              <a:latin typeface="Arial Narrow" pitchFamily="34" charset="0"/>
              <a:ea typeface="宋体" pitchFamily="2" charset="-122"/>
            </a:endParaRPr>
          </a:p>
        </p:txBody>
      </p:sp>
      <p:pic>
        <p:nvPicPr>
          <p:cNvPr id="84" name="Picture 65" descr="airforce"/>
          <p:cNvPicPr>
            <a:picLocks noChangeAspect="1" noChangeArrowheads="1"/>
          </p:cNvPicPr>
          <p:nvPr/>
        </p:nvPicPr>
        <p:blipFill>
          <a:blip r:embed="rId60"/>
          <a:srcRect l="12271" r="14468" b="17889"/>
          <a:stretch>
            <a:fillRect/>
          </a:stretch>
        </p:blipFill>
        <p:spPr bwMode="auto">
          <a:xfrm>
            <a:off x="5232400" y="2368318"/>
            <a:ext cx="445707" cy="361166"/>
          </a:xfrm>
          <a:prstGeom prst="rect">
            <a:avLst/>
          </a:prstGeom>
          <a:noFill/>
          <a:ln w="9525">
            <a:noFill/>
            <a:miter lim="800000"/>
            <a:headEnd/>
            <a:tailEnd/>
          </a:ln>
        </p:spPr>
      </p:pic>
      <p:pic>
        <p:nvPicPr>
          <p:cNvPr id="85" name="Picture 66" descr="amazon"/>
          <p:cNvPicPr>
            <a:picLocks noChangeAspect="1" noChangeArrowheads="1"/>
          </p:cNvPicPr>
          <p:nvPr/>
        </p:nvPicPr>
        <p:blipFill>
          <a:blip r:embed="rId61"/>
          <a:srcRect t="35268" b="32738"/>
          <a:stretch>
            <a:fillRect/>
          </a:stretch>
        </p:blipFill>
        <p:spPr bwMode="auto">
          <a:xfrm>
            <a:off x="1841500" y="4582147"/>
            <a:ext cx="894337" cy="257301"/>
          </a:xfrm>
          <a:prstGeom prst="rect">
            <a:avLst/>
          </a:prstGeom>
          <a:noFill/>
          <a:ln w="9525">
            <a:noFill/>
            <a:miter lim="800000"/>
            <a:headEnd/>
            <a:tailEnd/>
          </a:ln>
        </p:spPr>
      </p:pic>
      <p:pic>
        <p:nvPicPr>
          <p:cNvPr id="86" name="Picture 67" descr="bloomberg"/>
          <p:cNvPicPr>
            <a:picLocks noChangeAspect="1" noChangeArrowheads="1"/>
          </p:cNvPicPr>
          <p:nvPr/>
        </p:nvPicPr>
        <p:blipFill>
          <a:blip r:embed="rId62"/>
          <a:srcRect t="34210" b="37544"/>
          <a:stretch>
            <a:fillRect/>
          </a:stretch>
        </p:blipFill>
        <p:spPr bwMode="auto">
          <a:xfrm>
            <a:off x="118049" y="4160777"/>
            <a:ext cx="832960" cy="213534"/>
          </a:xfrm>
          <a:prstGeom prst="rect">
            <a:avLst/>
          </a:prstGeom>
          <a:noFill/>
          <a:ln w="9525">
            <a:noFill/>
            <a:miter lim="800000"/>
            <a:headEnd/>
            <a:tailEnd/>
          </a:ln>
        </p:spPr>
      </p:pic>
      <p:pic>
        <p:nvPicPr>
          <p:cNvPr id="87" name="Picture 68" descr="businessobjects"/>
          <p:cNvPicPr>
            <a:picLocks noChangeAspect="1" noChangeArrowheads="1"/>
          </p:cNvPicPr>
          <p:nvPr/>
        </p:nvPicPr>
        <p:blipFill>
          <a:blip r:embed="rId63"/>
          <a:srcRect b="64410"/>
          <a:stretch>
            <a:fillRect/>
          </a:stretch>
        </p:blipFill>
        <p:spPr bwMode="auto">
          <a:xfrm>
            <a:off x="3678238" y="505541"/>
            <a:ext cx="822731" cy="265914"/>
          </a:xfrm>
          <a:prstGeom prst="rect">
            <a:avLst/>
          </a:prstGeom>
          <a:noFill/>
          <a:ln w="9525">
            <a:noFill/>
            <a:miter lim="800000"/>
            <a:headEnd/>
            <a:tailEnd/>
          </a:ln>
        </p:spPr>
      </p:pic>
      <p:pic>
        <p:nvPicPr>
          <p:cNvPr id="88" name="Picture 69" descr="itfrontier"/>
          <p:cNvPicPr>
            <a:picLocks noChangeAspect="1" noChangeArrowheads="1"/>
          </p:cNvPicPr>
          <p:nvPr/>
        </p:nvPicPr>
        <p:blipFill>
          <a:blip r:embed="rId64"/>
          <a:srcRect/>
          <a:stretch>
            <a:fillRect/>
          </a:stretch>
        </p:blipFill>
        <p:spPr bwMode="auto">
          <a:xfrm>
            <a:off x="6367463" y="3482582"/>
            <a:ext cx="337568" cy="297090"/>
          </a:xfrm>
          <a:prstGeom prst="rect">
            <a:avLst/>
          </a:prstGeom>
          <a:noFill/>
          <a:ln w="9525">
            <a:noFill/>
            <a:miter lim="800000"/>
            <a:headEnd/>
            <a:tailEnd/>
          </a:ln>
        </p:spPr>
      </p:pic>
      <p:pic>
        <p:nvPicPr>
          <p:cNvPr id="89" name="Picture 70"/>
          <p:cNvPicPr>
            <a:picLocks noChangeAspect="1" noChangeArrowheads="1"/>
          </p:cNvPicPr>
          <p:nvPr/>
        </p:nvPicPr>
        <p:blipFill>
          <a:blip r:embed="rId65"/>
          <a:srcRect l="22855" r="15236"/>
          <a:stretch>
            <a:fillRect/>
          </a:stretch>
        </p:blipFill>
        <p:spPr bwMode="auto">
          <a:xfrm>
            <a:off x="2989263" y="1587903"/>
            <a:ext cx="572843" cy="504045"/>
          </a:xfrm>
          <a:prstGeom prst="rect">
            <a:avLst/>
          </a:prstGeom>
          <a:noFill/>
          <a:ln w="9525">
            <a:noFill/>
            <a:miter lim="800000"/>
            <a:headEnd/>
            <a:tailEnd/>
          </a:ln>
        </p:spPr>
      </p:pic>
      <p:pic>
        <p:nvPicPr>
          <p:cNvPr id="90" name="Picture 71" descr="ernst_young_black_new"/>
          <p:cNvPicPr>
            <a:picLocks noChangeAspect="1" noChangeArrowheads="1"/>
          </p:cNvPicPr>
          <p:nvPr/>
        </p:nvPicPr>
        <p:blipFill>
          <a:blip r:embed="rId66"/>
          <a:srcRect r="-1491" b="44333"/>
          <a:stretch>
            <a:fillRect/>
          </a:stretch>
        </p:blipFill>
        <p:spPr bwMode="auto">
          <a:xfrm>
            <a:off x="6508750" y="2224381"/>
            <a:ext cx="1022934" cy="133618"/>
          </a:xfrm>
          <a:prstGeom prst="rect">
            <a:avLst/>
          </a:prstGeom>
          <a:noFill/>
          <a:ln w="9525">
            <a:noFill/>
            <a:miter lim="800000"/>
            <a:headEnd/>
            <a:tailEnd/>
          </a:ln>
        </p:spPr>
      </p:pic>
      <p:pic>
        <p:nvPicPr>
          <p:cNvPr id="91" name="Picture 72" descr="nationalcity"/>
          <p:cNvPicPr>
            <a:picLocks noChangeAspect="1" noChangeArrowheads="1"/>
          </p:cNvPicPr>
          <p:nvPr/>
        </p:nvPicPr>
        <p:blipFill>
          <a:blip r:embed="rId67">
            <a:lum bright="6000"/>
          </a:blip>
          <a:srcRect/>
          <a:stretch>
            <a:fillRect/>
          </a:stretch>
        </p:blipFill>
        <p:spPr bwMode="auto">
          <a:xfrm>
            <a:off x="158750" y="3492088"/>
            <a:ext cx="1133995" cy="203735"/>
          </a:xfrm>
          <a:prstGeom prst="rect">
            <a:avLst/>
          </a:prstGeom>
          <a:noFill/>
          <a:ln w="9525">
            <a:noFill/>
            <a:miter lim="800000"/>
            <a:headEnd/>
            <a:tailEnd/>
          </a:ln>
        </p:spPr>
      </p:pic>
      <p:pic>
        <p:nvPicPr>
          <p:cNvPr id="92" name="Picture 73" descr="well"/>
          <p:cNvPicPr>
            <a:picLocks noChangeAspect="1" noChangeArrowheads="1"/>
          </p:cNvPicPr>
          <p:nvPr/>
        </p:nvPicPr>
        <p:blipFill>
          <a:blip r:embed="rId68"/>
          <a:srcRect/>
          <a:stretch>
            <a:fillRect/>
          </a:stretch>
        </p:blipFill>
        <p:spPr bwMode="auto">
          <a:xfrm>
            <a:off x="2611439" y="3667201"/>
            <a:ext cx="802272" cy="305967"/>
          </a:xfrm>
          <a:prstGeom prst="rect">
            <a:avLst/>
          </a:prstGeom>
          <a:noFill/>
          <a:ln w="9525">
            <a:noFill/>
            <a:miter lim="800000"/>
            <a:headEnd/>
            <a:tailEnd/>
          </a:ln>
        </p:spPr>
      </p:pic>
      <p:pic>
        <p:nvPicPr>
          <p:cNvPr id="93" name="Picture 74" descr="wisc"/>
          <p:cNvPicPr>
            <a:picLocks noChangeAspect="1" noChangeArrowheads="1"/>
          </p:cNvPicPr>
          <p:nvPr/>
        </p:nvPicPr>
        <p:blipFill>
          <a:blip r:embed="rId69"/>
          <a:srcRect/>
          <a:stretch>
            <a:fillRect/>
          </a:stretch>
        </p:blipFill>
        <p:spPr bwMode="auto">
          <a:xfrm>
            <a:off x="7188200" y="3318474"/>
            <a:ext cx="229430" cy="393386"/>
          </a:xfrm>
          <a:prstGeom prst="rect">
            <a:avLst/>
          </a:prstGeom>
          <a:noFill/>
          <a:ln w="9525">
            <a:noFill/>
            <a:miter lim="800000"/>
            <a:headEnd/>
            <a:tailEnd/>
          </a:ln>
        </p:spPr>
      </p:pic>
      <p:pic>
        <p:nvPicPr>
          <p:cNvPr id="94" name="Picture 75" descr="nato"/>
          <p:cNvPicPr>
            <a:picLocks noChangeAspect="1" noChangeArrowheads="1"/>
          </p:cNvPicPr>
          <p:nvPr/>
        </p:nvPicPr>
        <p:blipFill>
          <a:blip r:embed="rId70"/>
          <a:srcRect/>
          <a:stretch>
            <a:fillRect/>
          </a:stretch>
        </p:blipFill>
        <p:spPr bwMode="auto">
          <a:xfrm>
            <a:off x="3716338" y="3135532"/>
            <a:ext cx="448629" cy="275174"/>
          </a:xfrm>
          <a:prstGeom prst="rect">
            <a:avLst/>
          </a:prstGeom>
          <a:noFill/>
          <a:ln w="9525">
            <a:noFill/>
            <a:miter lim="800000"/>
            <a:headEnd/>
            <a:tailEnd/>
          </a:ln>
        </p:spPr>
      </p:pic>
      <p:pic>
        <p:nvPicPr>
          <p:cNvPr id="95" name="Picture 76" descr="army"/>
          <p:cNvPicPr>
            <a:picLocks noChangeAspect="1" noChangeArrowheads="1"/>
          </p:cNvPicPr>
          <p:nvPr/>
        </p:nvPicPr>
        <p:blipFill>
          <a:blip r:embed="rId71"/>
          <a:srcRect/>
          <a:stretch>
            <a:fillRect/>
          </a:stretch>
        </p:blipFill>
        <p:spPr bwMode="auto">
          <a:xfrm>
            <a:off x="5899151" y="2355021"/>
            <a:ext cx="347798" cy="386303"/>
          </a:xfrm>
          <a:prstGeom prst="rect">
            <a:avLst/>
          </a:prstGeom>
          <a:noFill/>
          <a:ln w="9525">
            <a:noFill/>
            <a:miter lim="800000"/>
            <a:headEnd/>
            <a:tailEnd/>
          </a:ln>
        </p:spPr>
      </p:pic>
      <p:pic>
        <p:nvPicPr>
          <p:cNvPr id="96" name="Picture 77"/>
          <p:cNvPicPr>
            <a:picLocks noChangeAspect="1" noChangeArrowheads="1"/>
          </p:cNvPicPr>
          <p:nvPr/>
        </p:nvPicPr>
        <p:blipFill>
          <a:blip r:embed="rId72"/>
          <a:srcRect/>
          <a:stretch>
            <a:fillRect/>
          </a:stretch>
        </p:blipFill>
        <p:spPr bwMode="auto">
          <a:xfrm>
            <a:off x="6238336" y="1102365"/>
            <a:ext cx="733590" cy="281790"/>
          </a:xfrm>
          <a:prstGeom prst="rect">
            <a:avLst/>
          </a:prstGeom>
          <a:noFill/>
          <a:ln w="12700" algn="ctr">
            <a:noFill/>
            <a:miter lim="800000"/>
            <a:headEnd/>
            <a:tailEnd/>
          </a:ln>
        </p:spPr>
      </p:pic>
      <p:pic>
        <p:nvPicPr>
          <p:cNvPr id="97" name="Picture 78" descr="stcu"/>
          <p:cNvPicPr>
            <a:picLocks noChangeAspect="1" noChangeArrowheads="1"/>
          </p:cNvPicPr>
          <p:nvPr/>
        </p:nvPicPr>
        <p:blipFill>
          <a:blip r:embed="rId73"/>
          <a:srcRect/>
          <a:stretch>
            <a:fillRect/>
          </a:stretch>
        </p:blipFill>
        <p:spPr bwMode="auto">
          <a:xfrm>
            <a:off x="1658938" y="3524150"/>
            <a:ext cx="327339" cy="190506"/>
          </a:xfrm>
          <a:prstGeom prst="rect">
            <a:avLst/>
          </a:prstGeom>
          <a:noFill/>
          <a:ln w="9525">
            <a:noFill/>
            <a:miter lim="800000"/>
            <a:headEnd/>
            <a:tailEnd/>
          </a:ln>
        </p:spPr>
      </p:pic>
      <p:pic>
        <p:nvPicPr>
          <p:cNvPr id="98" name="Picture 79"/>
          <p:cNvPicPr>
            <a:picLocks noChangeAspect="1" noChangeArrowheads="1"/>
          </p:cNvPicPr>
          <p:nvPr/>
        </p:nvPicPr>
        <p:blipFill>
          <a:blip r:embed="rId74"/>
          <a:srcRect/>
          <a:stretch>
            <a:fillRect/>
          </a:stretch>
        </p:blipFill>
        <p:spPr bwMode="auto">
          <a:xfrm>
            <a:off x="8562976" y="3406282"/>
            <a:ext cx="534848" cy="203978"/>
          </a:xfrm>
          <a:prstGeom prst="rect">
            <a:avLst/>
          </a:prstGeom>
          <a:noFill/>
          <a:ln w="12700" algn="ctr">
            <a:noFill/>
            <a:miter lim="800000"/>
            <a:headEnd/>
            <a:tailEnd/>
          </a:ln>
        </p:spPr>
      </p:pic>
      <p:pic>
        <p:nvPicPr>
          <p:cNvPr id="99" name="Picture 80"/>
          <p:cNvPicPr>
            <a:picLocks noChangeAspect="1" noChangeArrowheads="1"/>
          </p:cNvPicPr>
          <p:nvPr/>
        </p:nvPicPr>
        <p:blipFill>
          <a:blip r:embed="rId75"/>
          <a:srcRect/>
          <a:stretch>
            <a:fillRect/>
          </a:stretch>
        </p:blipFill>
        <p:spPr bwMode="auto">
          <a:xfrm>
            <a:off x="6727825" y="3864456"/>
            <a:ext cx="527542" cy="125998"/>
          </a:xfrm>
          <a:prstGeom prst="rect">
            <a:avLst/>
          </a:prstGeom>
          <a:noFill/>
          <a:ln w="12700" algn="ctr">
            <a:noFill/>
            <a:miter lim="800000"/>
            <a:headEnd/>
            <a:tailEnd/>
          </a:ln>
        </p:spPr>
      </p:pic>
      <p:pic>
        <p:nvPicPr>
          <p:cNvPr id="100" name="Picture 81" descr="pitneybowes"/>
          <p:cNvPicPr>
            <a:picLocks noChangeAspect="1" noChangeArrowheads="1"/>
          </p:cNvPicPr>
          <p:nvPr/>
        </p:nvPicPr>
        <p:blipFill>
          <a:blip r:embed="rId76">
            <a:lum bright="12000"/>
          </a:blip>
          <a:srcRect/>
          <a:stretch>
            <a:fillRect/>
          </a:stretch>
        </p:blipFill>
        <p:spPr bwMode="auto">
          <a:xfrm>
            <a:off x="3705226" y="1686729"/>
            <a:ext cx="1033164" cy="128326"/>
          </a:xfrm>
          <a:prstGeom prst="rect">
            <a:avLst/>
          </a:prstGeom>
          <a:noFill/>
          <a:ln w="9525">
            <a:noFill/>
            <a:miter lim="800000"/>
            <a:headEnd/>
            <a:tailEnd/>
          </a:ln>
        </p:spPr>
      </p:pic>
      <p:pic>
        <p:nvPicPr>
          <p:cNvPr id="101" name="Picture 82" descr="gap"/>
          <p:cNvPicPr>
            <a:picLocks noChangeAspect="1" noChangeArrowheads="1"/>
          </p:cNvPicPr>
          <p:nvPr/>
        </p:nvPicPr>
        <p:blipFill>
          <a:blip r:embed="rId77"/>
          <a:srcRect/>
          <a:stretch>
            <a:fillRect/>
          </a:stretch>
        </p:blipFill>
        <p:spPr bwMode="auto">
          <a:xfrm>
            <a:off x="1276519" y="4855695"/>
            <a:ext cx="317109" cy="287805"/>
          </a:xfrm>
          <a:prstGeom prst="rect">
            <a:avLst/>
          </a:prstGeom>
          <a:noFill/>
          <a:ln w="9525">
            <a:noFill/>
            <a:miter lim="800000"/>
            <a:headEnd/>
            <a:tailEnd/>
          </a:ln>
        </p:spPr>
      </p:pic>
      <p:pic>
        <p:nvPicPr>
          <p:cNvPr id="102" name="Picture 83" descr="firstenergy"/>
          <p:cNvPicPr>
            <a:picLocks noChangeAspect="1" noChangeArrowheads="1"/>
          </p:cNvPicPr>
          <p:nvPr/>
        </p:nvPicPr>
        <p:blipFill>
          <a:blip r:embed="rId78"/>
          <a:srcRect/>
          <a:stretch>
            <a:fillRect/>
          </a:stretch>
        </p:blipFill>
        <p:spPr bwMode="auto">
          <a:xfrm>
            <a:off x="6527800" y="2391651"/>
            <a:ext cx="701440" cy="175953"/>
          </a:xfrm>
          <a:prstGeom prst="rect">
            <a:avLst/>
          </a:prstGeom>
          <a:noFill/>
          <a:ln w="9525">
            <a:noFill/>
            <a:miter lim="800000"/>
            <a:headEnd/>
            <a:tailEnd/>
          </a:ln>
        </p:spPr>
      </p:pic>
      <p:pic>
        <p:nvPicPr>
          <p:cNvPr id="103" name="Picture 84"/>
          <p:cNvPicPr>
            <a:picLocks noChangeAspect="1" noChangeArrowheads="1"/>
          </p:cNvPicPr>
          <p:nvPr/>
        </p:nvPicPr>
        <p:blipFill>
          <a:blip r:embed="rId79"/>
          <a:srcRect/>
          <a:stretch>
            <a:fillRect/>
          </a:stretch>
        </p:blipFill>
        <p:spPr bwMode="auto">
          <a:xfrm>
            <a:off x="7581900" y="428305"/>
            <a:ext cx="404790" cy="309571"/>
          </a:xfrm>
          <a:prstGeom prst="rect">
            <a:avLst/>
          </a:prstGeom>
          <a:noFill/>
          <a:ln w="12700" algn="ctr">
            <a:noFill/>
            <a:miter lim="800000"/>
            <a:headEnd/>
            <a:tailEnd/>
          </a:ln>
        </p:spPr>
      </p:pic>
      <p:pic>
        <p:nvPicPr>
          <p:cNvPr id="104" name="Picture 85" descr="nttsoft"/>
          <p:cNvPicPr>
            <a:picLocks noChangeAspect="1" noChangeArrowheads="1"/>
          </p:cNvPicPr>
          <p:nvPr/>
        </p:nvPicPr>
        <p:blipFill>
          <a:blip r:embed="rId80"/>
          <a:srcRect/>
          <a:stretch>
            <a:fillRect/>
          </a:stretch>
        </p:blipFill>
        <p:spPr bwMode="auto">
          <a:xfrm>
            <a:off x="7102402" y="915301"/>
            <a:ext cx="898721" cy="182567"/>
          </a:xfrm>
          <a:prstGeom prst="rect">
            <a:avLst/>
          </a:prstGeom>
          <a:noFill/>
          <a:ln w="9525">
            <a:noFill/>
            <a:miter lim="800000"/>
            <a:headEnd/>
            <a:tailEnd/>
          </a:ln>
        </p:spPr>
      </p:pic>
      <p:pic>
        <p:nvPicPr>
          <p:cNvPr id="105" name="Picture 86" descr="abnamro"/>
          <p:cNvPicPr>
            <a:picLocks noChangeAspect="1" noChangeArrowheads="1"/>
          </p:cNvPicPr>
          <p:nvPr/>
        </p:nvPicPr>
        <p:blipFill>
          <a:blip r:embed="rId81"/>
          <a:srcRect/>
          <a:stretch>
            <a:fillRect/>
          </a:stretch>
        </p:blipFill>
        <p:spPr bwMode="auto">
          <a:xfrm>
            <a:off x="1123950" y="1688405"/>
            <a:ext cx="812502" cy="215642"/>
          </a:xfrm>
          <a:prstGeom prst="rect">
            <a:avLst/>
          </a:prstGeom>
          <a:noFill/>
          <a:ln w="9525">
            <a:noFill/>
            <a:miter lim="800000"/>
            <a:headEnd/>
            <a:tailEnd/>
          </a:ln>
        </p:spPr>
      </p:pic>
      <p:pic>
        <p:nvPicPr>
          <p:cNvPr id="106" name="Picture 87"/>
          <p:cNvPicPr>
            <a:picLocks noChangeAspect="1" noChangeArrowheads="1"/>
          </p:cNvPicPr>
          <p:nvPr/>
        </p:nvPicPr>
        <p:blipFill>
          <a:blip r:embed="rId82"/>
          <a:srcRect/>
          <a:stretch>
            <a:fillRect/>
          </a:stretch>
        </p:blipFill>
        <p:spPr bwMode="auto">
          <a:xfrm>
            <a:off x="2625725" y="462698"/>
            <a:ext cx="666368" cy="222256"/>
          </a:xfrm>
          <a:prstGeom prst="rect">
            <a:avLst/>
          </a:prstGeom>
          <a:noFill/>
          <a:ln w="9525">
            <a:noFill/>
            <a:miter lim="800000"/>
            <a:headEnd/>
            <a:tailEnd/>
          </a:ln>
        </p:spPr>
      </p:pic>
      <p:pic>
        <p:nvPicPr>
          <p:cNvPr id="107" name="Picture 88" descr="ktnet"/>
          <p:cNvPicPr>
            <a:picLocks noChangeAspect="1" noChangeArrowheads="1"/>
          </p:cNvPicPr>
          <p:nvPr/>
        </p:nvPicPr>
        <p:blipFill>
          <a:blip r:embed="rId83"/>
          <a:srcRect/>
          <a:stretch>
            <a:fillRect/>
          </a:stretch>
        </p:blipFill>
        <p:spPr bwMode="auto">
          <a:xfrm>
            <a:off x="2446338" y="3244669"/>
            <a:ext cx="350720" cy="127004"/>
          </a:xfrm>
          <a:prstGeom prst="rect">
            <a:avLst/>
          </a:prstGeom>
          <a:noFill/>
          <a:ln w="9525">
            <a:noFill/>
            <a:miter lim="800000"/>
            <a:headEnd/>
            <a:tailEnd/>
          </a:ln>
        </p:spPr>
      </p:pic>
      <p:pic>
        <p:nvPicPr>
          <p:cNvPr id="108" name="Picture 89" descr="aci"/>
          <p:cNvPicPr>
            <a:picLocks noChangeAspect="1" noChangeArrowheads="1"/>
          </p:cNvPicPr>
          <p:nvPr/>
        </p:nvPicPr>
        <p:blipFill>
          <a:blip r:embed="rId84"/>
          <a:srcRect/>
          <a:stretch>
            <a:fillRect/>
          </a:stretch>
        </p:blipFill>
        <p:spPr bwMode="auto">
          <a:xfrm>
            <a:off x="2262188" y="2515618"/>
            <a:ext cx="496854" cy="210350"/>
          </a:xfrm>
          <a:prstGeom prst="rect">
            <a:avLst/>
          </a:prstGeom>
          <a:noFill/>
          <a:ln w="9525">
            <a:noFill/>
            <a:miter lim="800000"/>
            <a:headEnd/>
            <a:tailEnd/>
          </a:ln>
        </p:spPr>
      </p:pic>
      <p:pic>
        <p:nvPicPr>
          <p:cNvPr id="109" name="Picture 90" descr="h_cg"/>
          <p:cNvPicPr>
            <a:picLocks noChangeAspect="1" noChangeArrowheads="1"/>
          </p:cNvPicPr>
          <p:nvPr/>
        </p:nvPicPr>
        <p:blipFill>
          <a:blip r:embed="rId85"/>
          <a:srcRect l="2028" t="6061" r="3488" b="10858"/>
          <a:stretch>
            <a:fillRect/>
          </a:stretch>
        </p:blipFill>
        <p:spPr bwMode="auto">
          <a:xfrm>
            <a:off x="2159000" y="803289"/>
            <a:ext cx="993707" cy="252684"/>
          </a:xfrm>
          <a:prstGeom prst="rect">
            <a:avLst/>
          </a:prstGeom>
          <a:noFill/>
          <a:ln w="9525">
            <a:noFill/>
            <a:miter lim="800000"/>
            <a:headEnd/>
            <a:tailEnd/>
          </a:ln>
        </p:spPr>
      </p:pic>
      <p:pic>
        <p:nvPicPr>
          <p:cNvPr id="110" name="Picture 91" descr="taiwandepository"/>
          <p:cNvPicPr>
            <a:picLocks noChangeAspect="1" noChangeArrowheads="1"/>
          </p:cNvPicPr>
          <p:nvPr/>
        </p:nvPicPr>
        <p:blipFill>
          <a:blip r:embed="rId86"/>
          <a:srcRect/>
          <a:stretch>
            <a:fillRect/>
          </a:stretch>
        </p:blipFill>
        <p:spPr bwMode="auto">
          <a:xfrm>
            <a:off x="3106738" y="3116610"/>
            <a:ext cx="344875" cy="305602"/>
          </a:xfrm>
          <a:prstGeom prst="rect">
            <a:avLst/>
          </a:prstGeom>
          <a:noFill/>
          <a:ln w="9525">
            <a:noFill/>
            <a:miter lim="800000"/>
            <a:headEnd/>
            <a:tailEnd/>
          </a:ln>
        </p:spPr>
      </p:pic>
      <p:pic>
        <p:nvPicPr>
          <p:cNvPr id="111" name="Picture 92" descr="keb"/>
          <p:cNvPicPr>
            <a:picLocks noChangeAspect="1" noChangeArrowheads="1"/>
          </p:cNvPicPr>
          <p:nvPr/>
        </p:nvPicPr>
        <p:blipFill>
          <a:blip r:embed="rId87"/>
          <a:srcRect/>
          <a:stretch>
            <a:fillRect/>
          </a:stretch>
        </p:blipFill>
        <p:spPr bwMode="auto">
          <a:xfrm>
            <a:off x="1397000" y="4252484"/>
            <a:ext cx="1562167" cy="103451"/>
          </a:xfrm>
          <a:prstGeom prst="rect">
            <a:avLst/>
          </a:prstGeom>
          <a:noFill/>
          <a:ln w="9525">
            <a:noFill/>
            <a:miter lim="800000"/>
            <a:headEnd/>
            <a:tailEnd/>
          </a:ln>
        </p:spPr>
      </p:pic>
      <p:pic>
        <p:nvPicPr>
          <p:cNvPr id="112" name="Picture 93" descr="koreasc"/>
          <p:cNvPicPr>
            <a:picLocks noChangeAspect="1" noChangeArrowheads="1"/>
          </p:cNvPicPr>
          <p:nvPr/>
        </p:nvPicPr>
        <p:blipFill>
          <a:blip r:embed="rId88"/>
          <a:srcRect/>
          <a:stretch>
            <a:fillRect/>
          </a:stretch>
        </p:blipFill>
        <p:spPr bwMode="auto">
          <a:xfrm>
            <a:off x="3741738" y="3903643"/>
            <a:ext cx="720437" cy="218838"/>
          </a:xfrm>
          <a:prstGeom prst="rect">
            <a:avLst/>
          </a:prstGeom>
          <a:noFill/>
          <a:ln w="9525">
            <a:noFill/>
            <a:miter lim="800000"/>
            <a:headEnd/>
            <a:tailEnd/>
          </a:ln>
        </p:spPr>
      </p:pic>
      <p:sp>
        <p:nvSpPr>
          <p:cNvPr id="113" name="AutoShape 94"/>
          <p:cNvSpPr>
            <a:spLocks noChangeArrowheads="1"/>
          </p:cNvSpPr>
          <p:nvPr/>
        </p:nvSpPr>
        <p:spPr bwMode="gray">
          <a:xfrm>
            <a:off x="3916364" y="1"/>
            <a:ext cx="1929959" cy="223736"/>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基础软件厂商</a:t>
            </a:r>
            <a:endParaRPr lang="en-US" altLang="zh-CN" sz="1600" b="1" dirty="0">
              <a:solidFill>
                <a:srgbClr val="FFFFFF"/>
              </a:solidFill>
              <a:latin typeface="Arial Narrow" pitchFamily="34" charset="0"/>
              <a:ea typeface="宋体" pitchFamily="2" charset="-122"/>
            </a:endParaRPr>
          </a:p>
        </p:txBody>
      </p:sp>
      <p:pic>
        <p:nvPicPr>
          <p:cNvPr id="114" name="Picture 95" descr="asurion"/>
          <p:cNvPicPr>
            <a:picLocks noChangeAspect="1" noChangeArrowheads="1"/>
          </p:cNvPicPr>
          <p:nvPr/>
        </p:nvPicPr>
        <p:blipFill>
          <a:blip r:embed="rId89"/>
          <a:srcRect/>
          <a:stretch>
            <a:fillRect/>
          </a:stretch>
        </p:blipFill>
        <p:spPr bwMode="auto">
          <a:xfrm>
            <a:off x="8339913" y="812244"/>
            <a:ext cx="704363" cy="178600"/>
          </a:xfrm>
          <a:prstGeom prst="rect">
            <a:avLst/>
          </a:prstGeom>
          <a:noFill/>
          <a:ln w="9525">
            <a:noFill/>
            <a:miter lim="800000"/>
            <a:headEnd/>
            <a:tailEnd/>
          </a:ln>
        </p:spPr>
      </p:pic>
      <p:pic>
        <p:nvPicPr>
          <p:cNvPr id="115" name="Picture 96"/>
          <p:cNvPicPr>
            <a:picLocks noChangeAspect="1" noChangeArrowheads="1"/>
          </p:cNvPicPr>
          <p:nvPr/>
        </p:nvPicPr>
        <p:blipFill>
          <a:blip r:embed="rId90"/>
          <a:srcRect/>
          <a:stretch>
            <a:fillRect/>
          </a:stretch>
        </p:blipFill>
        <p:spPr bwMode="auto">
          <a:xfrm>
            <a:off x="6557963" y="194551"/>
            <a:ext cx="689143" cy="304964"/>
          </a:xfrm>
          <a:prstGeom prst="rect">
            <a:avLst/>
          </a:prstGeom>
          <a:noFill/>
          <a:ln w="12700" algn="ctr">
            <a:noFill/>
            <a:miter lim="800000"/>
            <a:headEnd/>
            <a:tailEnd/>
          </a:ln>
        </p:spPr>
      </p:pic>
      <p:pic>
        <p:nvPicPr>
          <p:cNvPr id="116" name="Picture 97"/>
          <p:cNvPicPr>
            <a:picLocks noChangeAspect="1" noChangeArrowheads="1"/>
          </p:cNvPicPr>
          <p:nvPr/>
        </p:nvPicPr>
        <p:blipFill>
          <a:blip r:embed="rId91"/>
          <a:srcRect/>
          <a:stretch>
            <a:fillRect/>
          </a:stretch>
        </p:blipFill>
        <p:spPr bwMode="auto">
          <a:xfrm>
            <a:off x="5146676" y="4479652"/>
            <a:ext cx="499776" cy="510622"/>
          </a:xfrm>
          <a:prstGeom prst="rect">
            <a:avLst/>
          </a:prstGeom>
          <a:noFill/>
          <a:ln w="9525">
            <a:noFill/>
            <a:miter lim="800000"/>
            <a:headEnd/>
            <a:tailEnd/>
          </a:ln>
        </p:spPr>
      </p:pic>
      <p:pic>
        <p:nvPicPr>
          <p:cNvPr id="117" name="Picture 98" descr="portico"/>
          <p:cNvPicPr>
            <a:picLocks noChangeAspect="1" noChangeArrowheads="1"/>
          </p:cNvPicPr>
          <p:nvPr/>
        </p:nvPicPr>
        <p:blipFill>
          <a:blip r:embed="rId92"/>
          <a:srcRect/>
          <a:stretch>
            <a:fillRect/>
          </a:stretch>
        </p:blipFill>
        <p:spPr bwMode="auto">
          <a:xfrm>
            <a:off x="4397375" y="4599530"/>
            <a:ext cx="637142" cy="140587"/>
          </a:xfrm>
          <a:prstGeom prst="rect">
            <a:avLst/>
          </a:prstGeom>
          <a:noFill/>
          <a:ln w="9525">
            <a:noFill/>
            <a:miter lim="800000"/>
            <a:headEnd/>
            <a:tailEnd/>
          </a:ln>
        </p:spPr>
      </p:pic>
      <p:pic>
        <p:nvPicPr>
          <p:cNvPr id="118" name="Picture 99" descr="uhg"/>
          <p:cNvPicPr>
            <a:picLocks noChangeAspect="1" noChangeArrowheads="1"/>
          </p:cNvPicPr>
          <p:nvPr/>
        </p:nvPicPr>
        <p:blipFill>
          <a:blip r:embed="rId93"/>
          <a:srcRect/>
          <a:stretch>
            <a:fillRect/>
          </a:stretch>
        </p:blipFill>
        <p:spPr bwMode="auto">
          <a:xfrm>
            <a:off x="3683000" y="4524597"/>
            <a:ext cx="683904" cy="355446"/>
          </a:xfrm>
          <a:prstGeom prst="rect">
            <a:avLst/>
          </a:prstGeom>
          <a:noFill/>
          <a:ln w="9525">
            <a:noFill/>
            <a:miter lim="800000"/>
            <a:headEnd/>
            <a:tailEnd/>
          </a:ln>
        </p:spPr>
      </p:pic>
      <p:sp>
        <p:nvSpPr>
          <p:cNvPr id="119" name="AutoShape 100"/>
          <p:cNvSpPr>
            <a:spLocks noChangeArrowheads="1"/>
          </p:cNvSpPr>
          <p:nvPr/>
        </p:nvSpPr>
        <p:spPr bwMode="gray">
          <a:xfrm>
            <a:off x="3941764" y="4381151"/>
            <a:ext cx="2002028" cy="190841"/>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医疗及保健</a:t>
            </a:r>
            <a:endParaRPr lang="en-US" altLang="zh-CN" sz="1600" b="1" dirty="0">
              <a:solidFill>
                <a:srgbClr val="FFFFFF"/>
              </a:solidFill>
              <a:latin typeface="Arial Narrow" pitchFamily="34" charset="0"/>
              <a:ea typeface="宋体" pitchFamily="2" charset="-122"/>
            </a:endParaRPr>
          </a:p>
        </p:txBody>
      </p:sp>
      <p:pic>
        <p:nvPicPr>
          <p:cNvPr id="120" name="Picture 101" descr="sabre"/>
          <p:cNvPicPr>
            <a:picLocks noChangeAspect="1" noChangeArrowheads="1"/>
          </p:cNvPicPr>
          <p:nvPr/>
        </p:nvPicPr>
        <p:blipFill>
          <a:blip r:embed="rId94"/>
          <a:srcRect/>
          <a:stretch>
            <a:fillRect/>
          </a:stretch>
        </p:blipFill>
        <p:spPr bwMode="auto">
          <a:xfrm>
            <a:off x="2798764" y="4452666"/>
            <a:ext cx="675136" cy="303720"/>
          </a:xfrm>
          <a:prstGeom prst="rect">
            <a:avLst/>
          </a:prstGeom>
          <a:noFill/>
          <a:ln w="9525">
            <a:noFill/>
            <a:miter lim="800000"/>
            <a:headEnd/>
            <a:tailEnd/>
          </a:ln>
        </p:spPr>
      </p:pic>
      <p:pic>
        <p:nvPicPr>
          <p:cNvPr id="121" name="Picture 102" descr="betfair"/>
          <p:cNvPicPr>
            <a:picLocks noChangeAspect="1" noChangeArrowheads="1"/>
          </p:cNvPicPr>
          <p:nvPr/>
        </p:nvPicPr>
        <p:blipFill>
          <a:blip r:embed="rId95"/>
          <a:srcRect/>
          <a:stretch>
            <a:fillRect/>
          </a:stretch>
        </p:blipFill>
        <p:spPr bwMode="auto">
          <a:xfrm>
            <a:off x="425450" y="4849335"/>
            <a:ext cx="754048" cy="135282"/>
          </a:xfrm>
          <a:prstGeom prst="rect">
            <a:avLst/>
          </a:prstGeom>
          <a:noFill/>
          <a:ln w="9525">
            <a:noFill/>
            <a:miter lim="800000"/>
            <a:headEnd/>
            <a:tailEnd/>
          </a:ln>
        </p:spPr>
      </p:pic>
      <p:pic>
        <p:nvPicPr>
          <p:cNvPr id="122" name="Picture 103" descr="hertz"/>
          <p:cNvPicPr>
            <a:picLocks noChangeAspect="1" noChangeArrowheads="1"/>
          </p:cNvPicPr>
          <p:nvPr/>
        </p:nvPicPr>
        <p:blipFill>
          <a:blip r:embed="rId96"/>
          <a:srcRect/>
          <a:stretch>
            <a:fillRect/>
          </a:stretch>
        </p:blipFill>
        <p:spPr bwMode="auto">
          <a:xfrm>
            <a:off x="233363" y="4636806"/>
            <a:ext cx="616683" cy="187007"/>
          </a:xfrm>
          <a:prstGeom prst="rect">
            <a:avLst/>
          </a:prstGeom>
          <a:noFill/>
          <a:ln w="9525">
            <a:noFill/>
            <a:miter lim="800000"/>
            <a:headEnd/>
            <a:tailEnd/>
          </a:ln>
        </p:spPr>
      </p:pic>
      <p:pic>
        <p:nvPicPr>
          <p:cNvPr id="123" name="Picture 104" descr="dts"/>
          <p:cNvPicPr>
            <a:picLocks noChangeAspect="1" noChangeArrowheads="1"/>
          </p:cNvPicPr>
          <p:nvPr/>
        </p:nvPicPr>
        <p:blipFill>
          <a:blip r:embed="rId97"/>
          <a:srcRect/>
          <a:stretch>
            <a:fillRect/>
          </a:stretch>
        </p:blipFill>
        <p:spPr bwMode="auto">
          <a:xfrm>
            <a:off x="7200900" y="2794135"/>
            <a:ext cx="514390" cy="140234"/>
          </a:xfrm>
          <a:prstGeom prst="rect">
            <a:avLst/>
          </a:prstGeom>
          <a:noFill/>
          <a:ln w="9525">
            <a:noFill/>
            <a:miter lim="800000"/>
            <a:headEnd/>
            <a:tailEnd/>
          </a:ln>
        </p:spPr>
      </p:pic>
      <p:pic>
        <p:nvPicPr>
          <p:cNvPr id="124" name="Picture 105"/>
          <p:cNvPicPr>
            <a:picLocks noChangeAspect="1" noChangeArrowheads="1"/>
          </p:cNvPicPr>
          <p:nvPr/>
        </p:nvPicPr>
        <p:blipFill>
          <a:blip r:embed="rId98"/>
          <a:srcRect/>
          <a:stretch>
            <a:fillRect/>
          </a:stretch>
        </p:blipFill>
        <p:spPr bwMode="auto">
          <a:xfrm>
            <a:off x="5716588" y="789012"/>
            <a:ext cx="457397" cy="295019"/>
          </a:xfrm>
          <a:prstGeom prst="rect">
            <a:avLst/>
          </a:prstGeom>
          <a:noFill/>
          <a:ln w="9525">
            <a:noFill/>
            <a:miter lim="800000"/>
            <a:headEnd/>
            <a:tailEnd/>
          </a:ln>
        </p:spPr>
      </p:pic>
      <p:pic>
        <p:nvPicPr>
          <p:cNvPr id="125" name="Picture 106"/>
          <p:cNvPicPr>
            <a:picLocks noChangeAspect="1" noChangeArrowheads="1"/>
          </p:cNvPicPr>
          <p:nvPr/>
        </p:nvPicPr>
        <p:blipFill>
          <a:blip r:embed="rId99"/>
          <a:srcRect/>
          <a:stretch>
            <a:fillRect/>
          </a:stretch>
        </p:blipFill>
        <p:spPr bwMode="auto">
          <a:xfrm>
            <a:off x="3792539" y="1167113"/>
            <a:ext cx="517312" cy="149494"/>
          </a:xfrm>
          <a:prstGeom prst="rect">
            <a:avLst/>
          </a:prstGeom>
          <a:noFill/>
          <a:ln w="12700" algn="ctr">
            <a:noFill/>
            <a:miter lim="800000"/>
            <a:headEnd/>
            <a:tailEnd/>
          </a:ln>
        </p:spPr>
      </p:pic>
      <p:pic>
        <p:nvPicPr>
          <p:cNvPr id="126" name="Picture 107"/>
          <p:cNvPicPr>
            <a:picLocks noChangeAspect="1" noChangeArrowheads="1"/>
          </p:cNvPicPr>
          <p:nvPr/>
        </p:nvPicPr>
        <p:blipFill>
          <a:blip r:embed="rId100"/>
          <a:srcRect/>
          <a:stretch>
            <a:fillRect/>
          </a:stretch>
        </p:blipFill>
        <p:spPr bwMode="auto">
          <a:xfrm>
            <a:off x="1968501" y="4838692"/>
            <a:ext cx="622528" cy="115388"/>
          </a:xfrm>
          <a:prstGeom prst="rect">
            <a:avLst/>
          </a:prstGeom>
          <a:noFill/>
          <a:ln w="12700" algn="ctr">
            <a:noFill/>
            <a:miter lim="800000"/>
            <a:headEnd/>
            <a:tailEnd/>
          </a:ln>
        </p:spPr>
      </p:pic>
      <p:pic>
        <p:nvPicPr>
          <p:cNvPr id="127" name="Picture 108" descr="tumbleweed"/>
          <p:cNvPicPr>
            <a:picLocks noChangeAspect="1" noChangeArrowheads="1"/>
          </p:cNvPicPr>
          <p:nvPr/>
        </p:nvPicPr>
        <p:blipFill>
          <a:blip r:embed="rId101"/>
          <a:srcRect/>
          <a:stretch>
            <a:fillRect/>
          </a:stretch>
        </p:blipFill>
        <p:spPr bwMode="auto">
          <a:xfrm>
            <a:off x="5045075" y="1294771"/>
            <a:ext cx="941099" cy="121712"/>
          </a:xfrm>
          <a:prstGeom prst="rect">
            <a:avLst/>
          </a:prstGeom>
          <a:noFill/>
          <a:ln w="9525">
            <a:noFill/>
            <a:miter lim="800000"/>
            <a:headEnd/>
            <a:tailEnd/>
          </a:ln>
        </p:spPr>
      </p:pic>
      <p:pic>
        <p:nvPicPr>
          <p:cNvPr id="128" name="Picture 109"/>
          <p:cNvPicPr>
            <a:picLocks noChangeAspect="1" noChangeArrowheads="1"/>
          </p:cNvPicPr>
          <p:nvPr/>
        </p:nvPicPr>
        <p:blipFill>
          <a:blip r:embed="rId102"/>
          <a:srcRect/>
          <a:stretch>
            <a:fillRect/>
          </a:stretch>
        </p:blipFill>
        <p:spPr bwMode="auto">
          <a:xfrm>
            <a:off x="7505700" y="2402574"/>
            <a:ext cx="1218753" cy="183891"/>
          </a:xfrm>
          <a:prstGeom prst="rect">
            <a:avLst/>
          </a:prstGeom>
          <a:noFill/>
          <a:ln w="12700" algn="ctr">
            <a:noFill/>
            <a:miter lim="800000"/>
            <a:headEnd/>
            <a:tailEnd/>
          </a:ln>
        </p:spPr>
      </p:pic>
      <p:pic>
        <p:nvPicPr>
          <p:cNvPr id="129" name="Picture 110"/>
          <p:cNvPicPr>
            <a:picLocks noChangeAspect="1" noChangeArrowheads="1"/>
          </p:cNvPicPr>
          <p:nvPr/>
        </p:nvPicPr>
        <p:blipFill>
          <a:blip r:embed="rId103"/>
          <a:srcRect/>
          <a:stretch>
            <a:fillRect/>
          </a:stretch>
        </p:blipFill>
        <p:spPr bwMode="auto">
          <a:xfrm>
            <a:off x="4252913" y="1417831"/>
            <a:ext cx="585995" cy="220934"/>
          </a:xfrm>
          <a:prstGeom prst="rect">
            <a:avLst/>
          </a:prstGeom>
          <a:noFill/>
          <a:ln w="12700" algn="ctr">
            <a:noFill/>
            <a:miter lim="800000"/>
            <a:headEnd/>
            <a:tailEnd/>
          </a:ln>
        </p:spPr>
      </p:pic>
      <p:pic>
        <p:nvPicPr>
          <p:cNvPr id="130" name="Picture 111" descr="liquid machines"/>
          <p:cNvPicPr>
            <a:picLocks noChangeAspect="1" noChangeArrowheads="1"/>
          </p:cNvPicPr>
          <p:nvPr/>
        </p:nvPicPr>
        <p:blipFill>
          <a:blip r:embed="rId104"/>
          <a:srcRect/>
          <a:stretch>
            <a:fillRect/>
          </a:stretch>
        </p:blipFill>
        <p:spPr bwMode="auto">
          <a:xfrm>
            <a:off x="4910138" y="1655468"/>
            <a:ext cx="881184" cy="174630"/>
          </a:xfrm>
          <a:prstGeom prst="rect">
            <a:avLst/>
          </a:prstGeom>
          <a:noFill/>
          <a:ln w="9525">
            <a:noFill/>
            <a:miter lim="800000"/>
            <a:headEnd/>
            <a:tailEnd/>
          </a:ln>
        </p:spPr>
      </p:pic>
      <p:pic>
        <p:nvPicPr>
          <p:cNvPr id="131" name="Picture 112" descr="vormetric"/>
          <p:cNvPicPr>
            <a:picLocks noChangeAspect="1" noChangeArrowheads="1"/>
          </p:cNvPicPr>
          <p:nvPr/>
        </p:nvPicPr>
        <p:blipFill>
          <a:blip r:embed="rId105"/>
          <a:srcRect/>
          <a:stretch>
            <a:fillRect/>
          </a:stretch>
        </p:blipFill>
        <p:spPr bwMode="auto">
          <a:xfrm>
            <a:off x="4378325" y="1126912"/>
            <a:ext cx="356566" cy="238132"/>
          </a:xfrm>
          <a:prstGeom prst="rect">
            <a:avLst/>
          </a:prstGeom>
          <a:noFill/>
          <a:ln w="9525">
            <a:noFill/>
            <a:miter lim="800000"/>
            <a:headEnd/>
            <a:tailEnd/>
          </a:ln>
        </p:spPr>
      </p:pic>
      <p:pic>
        <p:nvPicPr>
          <p:cNvPr id="132" name="Picture 113" descr="copart"/>
          <p:cNvPicPr>
            <a:picLocks noChangeAspect="1" noChangeArrowheads="1"/>
          </p:cNvPicPr>
          <p:nvPr/>
        </p:nvPicPr>
        <p:blipFill>
          <a:blip r:embed="rId106"/>
          <a:srcRect/>
          <a:stretch>
            <a:fillRect/>
          </a:stretch>
        </p:blipFill>
        <p:spPr bwMode="auto">
          <a:xfrm>
            <a:off x="3176588" y="4827649"/>
            <a:ext cx="279114" cy="246690"/>
          </a:xfrm>
          <a:prstGeom prst="rect">
            <a:avLst/>
          </a:prstGeom>
          <a:noFill/>
          <a:ln w="9525">
            <a:noFill/>
            <a:miter lim="800000"/>
            <a:headEnd/>
            <a:tailEnd/>
          </a:ln>
        </p:spPr>
      </p:pic>
      <p:pic>
        <p:nvPicPr>
          <p:cNvPr id="133" name="Picture 114" descr="interactivebrokers"/>
          <p:cNvPicPr>
            <a:picLocks noChangeAspect="1" noChangeArrowheads="1"/>
          </p:cNvPicPr>
          <p:nvPr/>
        </p:nvPicPr>
        <p:blipFill>
          <a:blip r:embed="rId107"/>
          <a:srcRect/>
          <a:stretch>
            <a:fillRect/>
          </a:stretch>
        </p:blipFill>
        <p:spPr bwMode="auto">
          <a:xfrm>
            <a:off x="63501" y="3049375"/>
            <a:ext cx="1167606" cy="128327"/>
          </a:xfrm>
          <a:prstGeom prst="rect">
            <a:avLst/>
          </a:prstGeom>
          <a:noFill/>
          <a:ln w="9525">
            <a:noFill/>
            <a:miter lim="800000"/>
            <a:headEnd/>
            <a:tailEnd/>
          </a:ln>
        </p:spPr>
      </p:pic>
      <p:pic>
        <p:nvPicPr>
          <p:cNvPr id="134" name="Picture 115" descr="downey"/>
          <p:cNvPicPr>
            <a:picLocks noChangeAspect="1" noChangeArrowheads="1"/>
          </p:cNvPicPr>
          <p:nvPr/>
        </p:nvPicPr>
        <p:blipFill>
          <a:blip r:embed="rId108"/>
          <a:srcRect/>
          <a:stretch>
            <a:fillRect/>
          </a:stretch>
        </p:blipFill>
        <p:spPr bwMode="auto">
          <a:xfrm>
            <a:off x="1387475" y="2988673"/>
            <a:ext cx="1268438" cy="144203"/>
          </a:xfrm>
          <a:prstGeom prst="rect">
            <a:avLst/>
          </a:prstGeom>
          <a:noFill/>
          <a:ln w="9525">
            <a:noFill/>
            <a:miter lim="800000"/>
            <a:headEnd/>
            <a:tailEnd/>
          </a:ln>
        </p:spPr>
      </p:pic>
      <p:pic>
        <p:nvPicPr>
          <p:cNvPr id="135" name="Picture 116" descr="keris"/>
          <p:cNvPicPr>
            <a:picLocks noChangeAspect="1" noChangeArrowheads="1"/>
          </p:cNvPicPr>
          <p:nvPr/>
        </p:nvPicPr>
        <p:blipFill>
          <a:blip r:embed="rId109"/>
          <a:srcRect/>
          <a:stretch>
            <a:fillRect/>
          </a:stretch>
        </p:blipFill>
        <p:spPr bwMode="auto">
          <a:xfrm>
            <a:off x="5016500" y="4200896"/>
            <a:ext cx="1109153" cy="135282"/>
          </a:xfrm>
          <a:prstGeom prst="rect">
            <a:avLst/>
          </a:prstGeom>
          <a:noFill/>
          <a:ln w="9525">
            <a:noFill/>
            <a:miter lim="800000"/>
            <a:headEnd/>
            <a:tailEnd/>
          </a:ln>
        </p:spPr>
      </p:pic>
      <p:pic>
        <p:nvPicPr>
          <p:cNvPr id="136" name="Picture 117"/>
          <p:cNvPicPr>
            <a:picLocks noChangeAspect="1" noChangeArrowheads="1"/>
          </p:cNvPicPr>
          <p:nvPr/>
        </p:nvPicPr>
        <p:blipFill>
          <a:blip r:embed="rId110"/>
          <a:srcRect/>
          <a:stretch>
            <a:fillRect/>
          </a:stretch>
        </p:blipFill>
        <p:spPr bwMode="auto">
          <a:xfrm>
            <a:off x="1249363" y="2418655"/>
            <a:ext cx="813963" cy="215642"/>
          </a:xfrm>
          <a:prstGeom prst="rect">
            <a:avLst/>
          </a:prstGeom>
          <a:noFill/>
          <a:ln w="12700" algn="ctr">
            <a:noFill/>
            <a:miter lim="800000"/>
            <a:headEnd/>
            <a:tailEnd/>
          </a:ln>
        </p:spPr>
      </p:pic>
      <p:pic>
        <p:nvPicPr>
          <p:cNvPr id="137" name="Picture 118" descr="rbc"/>
          <p:cNvPicPr>
            <a:picLocks noChangeAspect="1" noChangeArrowheads="1"/>
          </p:cNvPicPr>
          <p:nvPr/>
        </p:nvPicPr>
        <p:blipFill>
          <a:blip r:embed="rId111"/>
          <a:srcRect/>
          <a:stretch>
            <a:fillRect/>
          </a:stretch>
        </p:blipFill>
        <p:spPr bwMode="auto">
          <a:xfrm>
            <a:off x="1746250" y="489816"/>
            <a:ext cx="356566" cy="350584"/>
          </a:xfrm>
          <a:prstGeom prst="rect">
            <a:avLst/>
          </a:prstGeom>
          <a:noFill/>
          <a:ln w="9525">
            <a:noFill/>
            <a:miter lim="800000"/>
            <a:headEnd/>
            <a:tailEnd/>
          </a:ln>
        </p:spPr>
      </p:pic>
      <p:pic>
        <p:nvPicPr>
          <p:cNvPr id="138" name="Picture 119"/>
          <p:cNvPicPr>
            <a:picLocks noChangeAspect="1" noChangeArrowheads="1"/>
          </p:cNvPicPr>
          <p:nvPr/>
        </p:nvPicPr>
        <p:blipFill>
          <a:blip r:embed="rId112"/>
          <a:srcRect/>
          <a:stretch>
            <a:fillRect/>
          </a:stretch>
        </p:blipFill>
        <p:spPr bwMode="auto">
          <a:xfrm>
            <a:off x="2151063" y="1100353"/>
            <a:ext cx="1055083" cy="177276"/>
          </a:xfrm>
          <a:prstGeom prst="rect">
            <a:avLst/>
          </a:prstGeom>
          <a:noFill/>
          <a:ln w="12700" algn="ctr">
            <a:noFill/>
            <a:miter lim="800000"/>
            <a:headEnd/>
            <a:tailEnd/>
          </a:ln>
        </p:spPr>
      </p:pic>
      <p:pic>
        <p:nvPicPr>
          <p:cNvPr id="139" name="Picture 120" descr="citizens"/>
          <p:cNvPicPr>
            <a:picLocks noChangeAspect="1" noChangeArrowheads="1"/>
          </p:cNvPicPr>
          <p:nvPr/>
        </p:nvPicPr>
        <p:blipFill>
          <a:blip r:embed="rId113"/>
          <a:srcRect/>
          <a:stretch>
            <a:fillRect/>
          </a:stretch>
        </p:blipFill>
        <p:spPr bwMode="auto">
          <a:xfrm>
            <a:off x="2397125" y="2328053"/>
            <a:ext cx="1006860" cy="153463"/>
          </a:xfrm>
          <a:prstGeom prst="rect">
            <a:avLst/>
          </a:prstGeom>
          <a:noFill/>
          <a:ln w="9525">
            <a:noFill/>
            <a:miter lim="800000"/>
            <a:headEnd/>
            <a:tailEnd/>
          </a:ln>
        </p:spPr>
      </p:pic>
      <p:pic>
        <p:nvPicPr>
          <p:cNvPr id="140" name="Picture 121"/>
          <p:cNvPicPr>
            <a:picLocks noChangeAspect="1" noChangeArrowheads="1"/>
          </p:cNvPicPr>
          <p:nvPr/>
        </p:nvPicPr>
        <p:blipFill>
          <a:blip r:embed="rId114"/>
          <a:srcRect/>
          <a:stretch>
            <a:fillRect/>
          </a:stretch>
        </p:blipFill>
        <p:spPr bwMode="auto">
          <a:xfrm>
            <a:off x="215901" y="966436"/>
            <a:ext cx="944022" cy="201089"/>
          </a:xfrm>
          <a:prstGeom prst="rect">
            <a:avLst/>
          </a:prstGeom>
          <a:noFill/>
          <a:ln w="12700" algn="ctr">
            <a:noFill/>
            <a:miter lim="800000"/>
            <a:headEnd/>
            <a:tailEnd/>
          </a:ln>
        </p:spPr>
      </p:pic>
      <p:pic>
        <p:nvPicPr>
          <p:cNvPr id="141" name="Picture 122"/>
          <p:cNvPicPr>
            <a:picLocks noChangeAspect="1" noChangeArrowheads="1"/>
          </p:cNvPicPr>
          <p:nvPr/>
        </p:nvPicPr>
        <p:blipFill>
          <a:blip r:embed="rId115"/>
          <a:srcRect/>
          <a:stretch>
            <a:fillRect/>
          </a:stretch>
        </p:blipFill>
        <p:spPr bwMode="auto">
          <a:xfrm>
            <a:off x="7227888" y="1999601"/>
            <a:ext cx="510005" cy="173308"/>
          </a:xfrm>
          <a:prstGeom prst="rect">
            <a:avLst/>
          </a:prstGeom>
          <a:noFill/>
          <a:ln w="12700" algn="ctr">
            <a:noFill/>
            <a:miter lim="800000"/>
            <a:headEnd/>
            <a:tailEnd/>
          </a:ln>
        </p:spPr>
      </p:pic>
      <p:pic>
        <p:nvPicPr>
          <p:cNvPr id="142" name="Picture 123" descr="btm"/>
          <p:cNvPicPr>
            <a:picLocks noChangeAspect="1" noChangeArrowheads="1"/>
          </p:cNvPicPr>
          <p:nvPr/>
        </p:nvPicPr>
        <p:blipFill>
          <a:blip r:embed="rId116"/>
          <a:srcRect/>
          <a:stretch>
            <a:fillRect/>
          </a:stretch>
        </p:blipFill>
        <p:spPr bwMode="auto">
          <a:xfrm>
            <a:off x="1957388" y="1985224"/>
            <a:ext cx="1534401" cy="284436"/>
          </a:xfrm>
          <a:prstGeom prst="rect">
            <a:avLst/>
          </a:prstGeom>
          <a:noFill/>
          <a:ln w="9525">
            <a:noFill/>
            <a:miter lim="800000"/>
            <a:headEnd/>
            <a:tailEnd/>
          </a:ln>
        </p:spPr>
      </p:pic>
      <p:pic>
        <p:nvPicPr>
          <p:cNvPr id="143" name="Picture 124" descr="bmo"/>
          <p:cNvPicPr>
            <a:picLocks noChangeAspect="1" noChangeArrowheads="1"/>
          </p:cNvPicPr>
          <p:nvPr/>
        </p:nvPicPr>
        <p:blipFill>
          <a:blip r:embed="rId117"/>
          <a:srcRect/>
          <a:stretch>
            <a:fillRect/>
          </a:stretch>
        </p:blipFill>
        <p:spPr bwMode="auto">
          <a:xfrm>
            <a:off x="1160463" y="2750819"/>
            <a:ext cx="1418955" cy="199766"/>
          </a:xfrm>
          <a:prstGeom prst="rect">
            <a:avLst/>
          </a:prstGeom>
          <a:noFill/>
          <a:ln w="9525">
            <a:noFill/>
            <a:miter lim="800000"/>
            <a:headEnd/>
            <a:tailEnd/>
          </a:ln>
        </p:spPr>
      </p:pic>
      <p:pic>
        <p:nvPicPr>
          <p:cNvPr id="144" name="Picture 125"/>
          <p:cNvPicPr>
            <a:picLocks noChangeAspect="1" noChangeArrowheads="1"/>
          </p:cNvPicPr>
          <p:nvPr/>
        </p:nvPicPr>
        <p:blipFill>
          <a:blip r:embed="rId118"/>
          <a:srcRect/>
          <a:stretch>
            <a:fillRect/>
          </a:stretch>
        </p:blipFill>
        <p:spPr bwMode="auto">
          <a:xfrm>
            <a:off x="7409841" y="250310"/>
            <a:ext cx="784737" cy="183890"/>
          </a:xfrm>
          <a:prstGeom prst="rect">
            <a:avLst/>
          </a:prstGeom>
          <a:noFill/>
          <a:ln w="12700" algn="ctr">
            <a:noFill/>
            <a:miter lim="800000"/>
            <a:headEnd/>
            <a:tailEnd/>
          </a:ln>
        </p:spPr>
      </p:pic>
      <p:pic>
        <p:nvPicPr>
          <p:cNvPr id="145" name="Picture 126"/>
          <p:cNvPicPr>
            <a:picLocks noChangeAspect="1" noChangeArrowheads="1"/>
          </p:cNvPicPr>
          <p:nvPr/>
        </p:nvPicPr>
        <p:blipFill>
          <a:blip r:embed="rId119"/>
          <a:srcRect/>
          <a:stretch>
            <a:fillRect/>
          </a:stretch>
        </p:blipFill>
        <p:spPr bwMode="auto">
          <a:xfrm>
            <a:off x="468313" y="2403100"/>
            <a:ext cx="637142" cy="336031"/>
          </a:xfrm>
          <a:prstGeom prst="rect">
            <a:avLst/>
          </a:prstGeom>
          <a:noFill/>
          <a:ln w="12700" algn="ctr">
            <a:noFill/>
            <a:miter lim="800000"/>
            <a:headEnd/>
            <a:tailEnd/>
          </a:ln>
        </p:spPr>
      </p:pic>
      <p:pic>
        <p:nvPicPr>
          <p:cNvPr id="146" name="Picture 127" descr="omh"/>
          <p:cNvPicPr>
            <a:picLocks noChangeAspect="1" noChangeArrowheads="1"/>
          </p:cNvPicPr>
          <p:nvPr/>
        </p:nvPicPr>
        <p:blipFill>
          <a:blip r:embed="rId120"/>
          <a:srcRect/>
          <a:stretch>
            <a:fillRect/>
          </a:stretch>
        </p:blipFill>
        <p:spPr bwMode="auto">
          <a:xfrm>
            <a:off x="3906838" y="4992852"/>
            <a:ext cx="1359041" cy="156503"/>
          </a:xfrm>
          <a:prstGeom prst="rect">
            <a:avLst/>
          </a:prstGeom>
          <a:noFill/>
          <a:ln w="9525">
            <a:noFill/>
            <a:miter lim="800000"/>
            <a:headEnd/>
            <a:tailEnd/>
          </a:ln>
        </p:spPr>
      </p:pic>
      <p:pic>
        <p:nvPicPr>
          <p:cNvPr id="147" name="Picture 128" descr="key"/>
          <p:cNvPicPr>
            <a:picLocks noChangeAspect="1" noChangeArrowheads="1"/>
          </p:cNvPicPr>
          <p:nvPr/>
        </p:nvPicPr>
        <p:blipFill>
          <a:blip r:embed="rId121"/>
          <a:srcRect/>
          <a:stretch>
            <a:fillRect/>
          </a:stretch>
        </p:blipFill>
        <p:spPr bwMode="auto">
          <a:xfrm>
            <a:off x="198438" y="504757"/>
            <a:ext cx="970326" cy="189183"/>
          </a:xfrm>
          <a:prstGeom prst="rect">
            <a:avLst/>
          </a:prstGeom>
          <a:noFill/>
          <a:ln w="9525">
            <a:noFill/>
            <a:miter lim="800000"/>
            <a:headEnd/>
            <a:tailEnd/>
          </a:ln>
        </p:spPr>
      </p:pic>
      <p:pic>
        <p:nvPicPr>
          <p:cNvPr id="148" name="Picture 129" descr="scottrade"/>
          <p:cNvPicPr>
            <a:picLocks noChangeAspect="1" noChangeArrowheads="1"/>
          </p:cNvPicPr>
          <p:nvPr/>
        </p:nvPicPr>
        <p:blipFill>
          <a:blip r:embed="rId122"/>
          <a:srcRect/>
          <a:stretch>
            <a:fillRect/>
          </a:stretch>
        </p:blipFill>
        <p:spPr bwMode="auto">
          <a:xfrm>
            <a:off x="161925" y="1769128"/>
            <a:ext cx="783275" cy="158755"/>
          </a:xfrm>
          <a:prstGeom prst="rect">
            <a:avLst/>
          </a:prstGeom>
          <a:noFill/>
          <a:ln w="9525">
            <a:noFill/>
            <a:miter lim="800000"/>
            <a:headEnd/>
            <a:tailEnd/>
          </a:ln>
        </p:spPr>
      </p:pic>
      <p:pic>
        <p:nvPicPr>
          <p:cNvPr id="149" name="Picture 130" descr="ask"/>
          <p:cNvPicPr>
            <a:picLocks noChangeAspect="1" noChangeArrowheads="1"/>
          </p:cNvPicPr>
          <p:nvPr/>
        </p:nvPicPr>
        <p:blipFill>
          <a:blip r:embed="rId123"/>
          <a:srcRect/>
          <a:stretch>
            <a:fillRect/>
          </a:stretch>
        </p:blipFill>
        <p:spPr bwMode="auto">
          <a:xfrm>
            <a:off x="4787900" y="566431"/>
            <a:ext cx="445707" cy="242099"/>
          </a:xfrm>
          <a:prstGeom prst="rect">
            <a:avLst/>
          </a:prstGeom>
          <a:noFill/>
          <a:ln w="9525">
            <a:noFill/>
            <a:miter lim="800000"/>
            <a:headEnd/>
            <a:tailEnd/>
          </a:ln>
        </p:spPr>
      </p:pic>
      <p:pic>
        <p:nvPicPr>
          <p:cNvPr id="150" name="Picture 131" descr="gd"/>
          <p:cNvPicPr>
            <a:picLocks noChangeAspect="1" noChangeArrowheads="1"/>
          </p:cNvPicPr>
          <p:nvPr/>
        </p:nvPicPr>
        <p:blipFill>
          <a:blip r:embed="rId124"/>
          <a:srcRect/>
          <a:stretch>
            <a:fillRect/>
          </a:stretch>
        </p:blipFill>
        <p:spPr bwMode="auto">
          <a:xfrm>
            <a:off x="4224338" y="3741838"/>
            <a:ext cx="1340043" cy="79577"/>
          </a:xfrm>
          <a:prstGeom prst="rect">
            <a:avLst/>
          </a:prstGeom>
          <a:noFill/>
          <a:ln w="9525">
            <a:noFill/>
            <a:miter lim="800000"/>
            <a:headEnd/>
            <a:tailEnd/>
          </a:ln>
        </p:spPr>
      </p:pic>
      <p:pic>
        <p:nvPicPr>
          <p:cNvPr id="151" name="Picture 132" descr="dot"/>
          <p:cNvPicPr>
            <a:picLocks noChangeAspect="1" noChangeArrowheads="1"/>
          </p:cNvPicPr>
          <p:nvPr/>
        </p:nvPicPr>
        <p:blipFill>
          <a:blip r:embed="rId125"/>
          <a:srcRect/>
          <a:stretch>
            <a:fillRect/>
          </a:stretch>
        </p:blipFill>
        <p:spPr bwMode="auto">
          <a:xfrm>
            <a:off x="5395913" y="3354166"/>
            <a:ext cx="356566" cy="293697"/>
          </a:xfrm>
          <a:prstGeom prst="rect">
            <a:avLst/>
          </a:prstGeom>
          <a:noFill/>
          <a:ln w="9525">
            <a:noFill/>
            <a:miter lim="800000"/>
            <a:headEnd/>
            <a:tailEnd/>
          </a:ln>
        </p:spPr>
      </p:pic>
      <p:pic>
        <p:nvPicPr>
          <p:cNvPr id="152" name="Picture 133" descr="kpmg"/>
          <p:cNvPicPr>
            <a:picLocks noChangeAspect="1" noChangeArrowheads="1"/>
          </p:cNvPicPr>
          <p:nvPr/>
        </p:nvPicPr>
        <p:blipFill>
          <a:blip r:embed="rId126"/>
          <a:srcRect l="8492" t="28758" r="9543" b="33403"/>
          <a:stretch>
            <a:fillRect/>
          </a:stretch>
        </p:blipFill>
        <p:spPr bwMode="auto">
          <a:xfrm>
            <a:off x="7797800" y="1724982"/>
            <a:ext cx="572843" cy="239456"/>
          </a:xfrm>
          <a:prstGeom prst="rect">
            <a:avLst/>
          </a:prstGeom>
          <a:noFill/>
          <a:ln w="9525">
            <a:noFill/>
            <a:miter lim="800000"/>
            <a:headEnd/>
            <a:tailEnd/>
          </a:ln>
        </p:spPr>
      </p:pic>
      <p:pic>
        <p:nvPicPr>
          <p:cNvPr id="153" name="Picture 134" descr="isid"/>
          <p:cNvPicPr>
            <a:picLocks noChangeAspect="1" noChangeArrowheads="1"/>
          </p:cNvPicPr>
          <p:nvPr/>
        </p:nvPicPr>
        <p:blipFill>
          <a:blip r:embed="rId127"/>
          <a:srcRect/>
          <a:stretch>
            <a:fillRect/>
          </a:stretch>
        </p:blipFill>
        <p:spPr bwMode="auto">
          <a:xfrm>
            <a:off x="7375526" y="1802106"/>
            <a:ext cx="341952" cy="133618"/>
          </a:xfrm>
          <a:prstGeom prst="rect">
            <a:avLst/>
          </a:prstGeom>
          <a:noFill/>
          <a:ln w="9525">
            <a:noFill/>
            <a:miter lim="800000"/>
            <a:headEnd/>
            <a:tailEnd/>
          </a:ln>
        </p:spPr>
      </p:pic>
      <p:pic>
        <p:nvPicPr>
          <p:cNvPr id="154" name="Picture 135" descr="nsa"/>
          <p:cNvPicPr>
            <a:picLocks noChangeAspect="1" noChangeArrowheads="1"/>
          </p:cNvPicPr>
          <p:nvPr/>
        </p:nvPicPr>
        <p:blipFill>
          <a:blip r:embed="rId128"/>
          <a:srcRect/>
          <a:stretch>
            <a:fillRect/>
          </a:stretch>
        </p:blipFill>
        <p:spPr bwMode="auto">
          <a:xfrm>
            <a:off x="3798889" y="2321640"/>
            <a:ext cx="517312" cy="455096"/>
          </a:xfrm>
          <a:prstGeom prst="rect">
            <a:avLst/>
          </a:prstGeom>
          <a:noFill/>
          <a:ln w="9525">
            <a:noFill/>
            <a:miter lim="800000"/>
            <a:headEnd/>
            <a:tailEnd/>
          </a:ln>
        </p:spPr>
      </p:pic>
      <p:pic>
        <p:nvPicPr>
          <p:cNvPr id="155" name="Picture 136"/>
          <p:cNvPicPr>
            <a:picLocks noChangeAspect="1" noChangeArrowheads="1"/>
          </p:cNvPicPr>
          <p:nvPr/>
        </p:nvPicPr>
        <p:blipFill>
          <a:blip r:embed="rId129"/>
          <a:srcRect/>
          <a:stretch>
            <a:fillRect/>
          </a:stretch>
        </p:blipFill>
        <p:spPr bwMode="auto">
          <a:xfrm>
            <a:off x="7734300" y="3561040"/>
            <a:ext cx="274731" cy="201597"/>
          </a:xfrm>
          <a:prstGeom prst="rect">
            <a:avLst/>
          </a:prstGeom>
          <a:noFill/>
          <a:ln w="12700" algn="ctr">
            <a:noFill/>
            <a:miter lim="800000"/>
            <a:headEnd/>
            <a:tailEnd/>
          </a:ln>
        </p:spPr>
      </p:pic>
      <p:pic>
        <p:nvPicPr>
          <p:cNvPr id="156" name="Picture 137" descr="dcs"/>
          <p:cNvPicPr>
            <a:picLocks noChangeAspect="1" noChangeArrowheads="1"/>
          </p:cNvPicPr>
          <p:nvPr/>
        </p:nvPicPr>
        <p:blipFill>
          <a:blip r:embed="rId130"/>
          <a:srcRect/>
          <a:stretch>
            <a:fillRect/>
          </a:stretch>
        </p:blipFill>
        <p:spPr bwMode="auto">
          <a:xfrm>
            <a:off x="7797800" y="2031444"/>
            <a:ext cx="388715" cy="169338"/>
          </a:xfrm>
          <a:prstGeom prst="rect">
            <a:avLst/>
          </a:prstGeom>
          <a:noFill/>
          <a:ln w="9525">
            <a:noFill/>
            <a:miter lim="800000"/>
            <a:headEnd/>
            <a:tailEnd/>
          </a:ln>
        </p:spPr>
      </p:pic>
      <p:pic>
        <p:nvPicPr>
          <p:cNvPr id="157" name="Picture 138"/>
          <p:cNvPicPr>
            <a:picLocks noChangeAspect="1" noChangeArrowheads="1"/>
          </p:cNvPicPr>
          <p:nvPr/>
        </p:nvPicPr>
        <p:blipFill>
          <a:blip r:embed="rId131"/>
          <a:srcRect/>
          <a:stretch>
            <a:fillRect/>
          </a:stretch>
        </p:blipFill>
        <p:spPr bwMode="auto">
          <a:xfrm>
            <a:off x="5181600" y="3886527"/>
            <a:ext cx="631296" cy="204249"/>
          </a:xfrm>
          <a:prstGeom prst="rect">
            <a:avLst/>
          </a:prstGeom>
          <a:noFill/>
          <a:ln w="12700" algn="ctr">
            <a:noFill/>
            <a:miter lim="800000"/>
            <a:headEnd/>
            <a:tailEnd/>
          </a:ln>
        </p:spPr>
      </p:pic>
      <p:pic>
        <p:nvPicPr>
          <p:cNvPr id="158" name="Picture 139" descr="ca"/>
          <p:cNvPicPr>
            <a:picLocks noChangeAspect="1" noChangeArrowheads="1"/>
          </p:cNvPicPr>
          <p:nvPr/>
        </p:nvPicPr>
        <p:blipFill>
          <a:blip r:embed="rId132"/>
          <a:srcRect/>
          <a:stretch>
            <a:fillRect/>
          </a:stretch>
        </p:blipFill>
        <p:spPr bwMode="auto">
          <a:xfrm>
            <a:off x="4914900" y="231938"/>
            <a:ext cx="374102" cy="222256"/>
          </a:xfrm>
          <a:prstGeom prst="rect">
            <a:avLst/>
          </a:prstGeom>
          <a:noFill/>
          <a:ln w="9525">
            <a:noFill/>
            <a:miter lim="800000"/>
            <a:headEnd/>
            <a:tailEnd/>
          </a:ln>
        </p:spPr>
      </p:pic>
      <p:pic>
        <p:nvPicPr>
          <p:cNvPr id="159" name="Picture 140" descr="paychex"/>
          <p:cNvPicPr>
            <a:picLocks noChangeAspect="1" noChangeArrowheads="1"/>
          </p:cNvPicPr>
          <p:nvPr/>
        </p:nvPicPr>
        <p:blipFill>
          <a:blip r:embed="rId133"/>
          <a:srcRect/>
          <a:stretch>
            <a:fillRect/>
          </a:stretch>
        </p:blipFill>
        <p:spPr bwMode="auto">
          <a:xfrm>
            <a:off x="165100" y="3795343"/>
            <a:ext cx="783275" cy="165125"/>
          </a:xfrm>
          <a:prstGeom prst="rect">
            <a:avLst/>
          </a:prstGeom>
          <a:noFill/>
          <a:ln w="9525">
            <a:noFill/>
            <a:miter lim="800000"/>
            <a:headEnd/>
            <a:tailEnd/>
          </a:ln>
        </p:spPr>
      </p:pic>
      <p:pic>
        <p:nvPicPr>
          <p:cNvPr id="160" name="Picture 141" descr="masseal"/>
          <p:cNvPicPr>
            <a:picLocks noChangeAspect="1" noChangeArrowheads="1"/>
          </p:cNvPicPr>
          <p:nvPr/>
        </p:nvPicPr>
        <p:blipFill>
          <a:blip r:embed="rId134"/>
          <a:srcRect/>
          <a:stretch>
            <a:fillRect/>
          </a:stretch>
        </p:blipFill>
        <p:spPr bwMode="auto">
          <a:xfrm>
            <a:off x="5778500" y="3505688"/>
            <a:ext cx="387254" cy="404719"/>
          </a:xfrm>
          <a:prstGeom prst="rect">
            <a:avLst/>
          </a:prstGeom>
          <a:noFill/>
          <a:ln w="9525">
            <a:noFill/>
            <a:miter lim="800000"/>
            <a:headEnd/>
            <a:tailEnd/>
          </a:ln>
        </p:spPr>
      </p:pic>
      <p:pic>
        <p:nvPicPr>
          <p:cNvPr id="161" name="Picture 142"/>
          <p:cNvPicPr>
            <a:picLocks noChangeAspect="1" noChangeArrowheads="1"/>
          </p:cNvPicPr>
          <p:nvPr/>
        </p:nvPicPr>
        <p:blipFill>
          <a:blip r:embed="rId135"/>
          <a:srcRect/>
          <a:stretch>
            <a:fillRect/>
          </a:stretch>
        </p:blipFill>
        <p:spPr bwMode="auto">
          <a:xfrm>
            <a:off x="6510338" y="4174683"/>
            <a:ext cx="694133" cy="232101"/>
          </a:xfrm>
          <a:prstGeom prst="rect">
            <a:avLst/>
          </a:prstGeom>
          <a:noFill/>
          <a:ln w="9525">
            <a:noFill/>
            <a:miter lim="800000"/>
            <a:headEnd/>
            <a:tailEnd/>
          </a:ln>
        </p:spPr>
      </p:pic>
      <p:pic>
        <p:nvPicPr>
          <p:cNvPr id="162" name="Picture 143" descr="azaleos"/>
          <p:cNvPicPr>
            <a:picLocks noChangeAspect="1" noChangeArrowheads="1"/>
          </p:cNvPicPr>
          <p:nvPr/>
        </p:nvPicPr>
        <p:blipFill>
          <a:blip r:embed="rId136"/>
          <a:srcRect/>
          <a:stretch>
            <a:fillRect/>
          </a:stretch>
        </p:blipFill>
        <p:spPr bwMode="auto">
          <a:xfrm>
            <a:off x="4902200" y="1451276"/>
            <a:ext cx="526080" cy="149493"/>
          </a:xfrm>
          <a:prstGeom prst="rect">
            <a:avLst/>
          </a:prstGeom>
          <a:noFill/>
          <a:ln w="9525">
            <a:noFill/>
            <a:miter lim="800000"/>
            <a:headEnd/>
            <a:tailEnd/>
          </a:ln>
        </p:spPr>
      </p:pic>
      <p:pic>
        <p:nvPicPr>
          <p:cNvPr id="163" name="Picture 144" descr="csc"/>
          <p:cNvPicPr>
            <a:picLocks noChangeAspect="1" noChangeArrowheads="1"/>
          </p:cNvPicPr>
          <p:nvPr/>
        </p:nvPicPr>
        <p:blipFill>
          <a:blip r:embed="rId137"/>
          <a:srcRect/>
          <a:stretch>
            <a:fillRect/>
          </a:stretch>
        </p:blipFill>
        <p:spPr bwMode="auto">
          <a:xfrm>
            <a:off x="5778500" y="3206336"/>
            <a:ext cx="368256" cy="168015"/>
          </a:xfrm>
          <a:prstGeom prst="rect">
            <a:avLst/>
          </a:prstGeom>
          <a:noFill/>
          <a:ln w="9525">
            <a:noFill/>
            <a:miter lim="800000"/>
            <a:headEnd/>
            <a:tailEnd/>
          </a:ln>
        </p:spPr>
      </p:pic>
      <p:pic>
        <p:nvPicPr>
          <p:cNvPr id="164" name="Picture 145" descr="deepnet"/>
          <p:cNvPicPr>
            <a:picLocks noChangeAspect="1" noChangeArrowheads="1"/>
          </p:cNvPicPr>
          <p:nvPr/>
        </p:nvPicPr>
        <p:blipFill>
          <a:blip r:embed="rId138"/>
          <a:srcRect/>
          <a:stretch>
            <a:fillRect/>
          </a:stretch>
        </p:blipFill>
        <p:spPr bwMode="auto">
          <a:xfrm>
            <a:off x="4521200" y="1924100"/>
            <a:ext cx="673676" cy="160077"/>
          </a:xfrm>
          <a:prstGeom prst="rect">
            <a:avLst/>
          </a:prstGeom>
          <a:noFill/>
          <a:ln w="9525">
            <a:noFill/>
            <a:miter lim="800000"/>
            <a:headEnd/>
            <a:tailEnd/>
          </a:ln>
        </p:spPr>
      </p:pic>
      <p:pic>
        <p:nvPicPr>
          <p:cNvPr id="165" name="Picture 146" descr="fujitsu"/>
          <p:cNvPicPr>
            <a:picLocks noChangeAspect="1" noChangeArrowheads="1"/>
          </p:cNvPicPr>
          <p:nvPr/>
        </p:nvPicPr>
        <p:blipFill>
          <a:blip r:embed="rId139"/>
          <a:srcRect/>
          <a:stretch>
            <a:fillRect/>
          </a:stretch>
        </p:blipFill>
        <p:spPr bwMode="auto">
          <a:xfrm>
            <a:off x="7018338" y="1582777"/>
            <a:ext cx="530464" cy="254007"/>
          </a:xfrm>
          <a:prstGeom prst="rect">
            <a:avLst/>
          </a:prstGeom>
          <a:noFill/>
          <a:ln w="9525">
            <a:noFill/>
            <a:miter lim="800000"/>
            <a:headEnd/>
            <a:tailEnd/>
          </a:ln>
        </p:spPr>
      </p:pic>
      <p:pic>
        <p:nvPicPr>
          <p:cNvPr id="166" name="Picture 147"/>
          <p:cNvPicPr>
            <a:picLocks noChangeAspect="1" noChangeArrowheads="1"/>
          </p:cNvPicPr>
          <p:nvPr/>
        </p:nvPicPr>
        <p:blipFill>
          <a:blip r:embed="rId140"/>
          <a:srcRect/>
          <a:stretch>
            <a:fillRect/>
          </a:stretch>
        </p:blipFill>
        <p:spPr bwMode="auto">
          <a:xfrm>
            <a:off x="8343901" y="4238258"/>
            <a:ext cx="622528" cy="161808"/>
          </a:xfrm>
          <a:prstGeom prst="rect">
            <a:avLst/>
          </a:prstGeom>
          <a:noFill/>
          <a:ln w="9525">
            <a:noFill/>
            <a:miter lim="800000"/>
            <a:headEnd/>
            <a:tailEnd/>
          </a:ln>
        </p:spPr>
      </p:pic>
      <p:pic>
        <p:nvPicPr>
          <p:cNvPr id="167" name="Picture 148" descr="libertymutual"/>
          <p:cNvPicPr>
            <a:picLocks noChangeAspect="1" noChangeArrowheads="1"/>
          </p:cNvPicPr>
          <p:nvPr/>
        </p:nvPicPr>
        <p:blipFill>
          <a:blip r:embed="rId141"/>
          <a:srcRect/>
          <a:stretch>
            <a:fillRect/>
          </a:stretch>
        </p:blipFill>
        <p:spPr bwMode="auto">
          <a:xfrm>
            <a:off x="2120900" y="1632578"/>
            <a:ext cx="672214" cy="293696"/>
          </a:xfrm>
          <a:prstGeom prst="rect">
            <a:avLst/>
          </a:prstGeom>
          <a:noFill/>
          <a:ln w="9525">
            <a:noFill/>
            <a:miter lim="800000"/>
            <a:headEnd/>
            <a:tailEnd/>
          </a:ln>
        </p:spPr>
      </p:pic>
      <p:pic>
        <p:nvPicPr>
          <p:cNvPr id="168" name="Picture 149"/>
          <p:cNvPicPr>
            <a:picLocks noChangeAspect="1" noChangeArrowheads="1"/>
          </p:cNvPicPr>
          <p:nvPr/>
        </p:nvPicPr>
        <p:blipFill>
          <a:blip r:embed="rId142"/>
          <a:srcRect/>
          <a:stretch>
            <a:fillRect/>
          </a:stretch>
        </p:blipFill>
        <p:spPr bwMode="auto">
          <a:xfrm>
            <a:off x="107950" y="3990749"/>
            <a:ext cx="720438" cy="196291"/>
          </a:xfrm>
          <a:prstGeom prst="rect">
            <a:avLst/>
          </a:prstGeom>
          <a:noFill/>
          <a:ln w="9525">
            <a:noFill/>
            <a:miter lim="800000"/>
            <a:headEnd/>
            <a:tailEnd/>
          </a:ln>
        </p:spPr>
      </p:pic>
      <p:pic>
        <p:nvPicPr>
          <p:cNvPr id="169" name="Picture 150"/>
          <p:cNvPicPr>
            <a:picLocks noChangeAspect="1" noChangeArrowheads="1"/>
          </p:cNvPicPr>
          <p:nvPr/>
        </p:nvPicPr>
        <p:blipFill>
          <a:blip r:embed="rId143"/>
          <a:srcRect/>
          <a:stretch>
            <a:fillRect/>
          </a:stretch>
        </p:blipFill>
        <p:spPr bwMode="auto">
          <a:xfrm>
            <a:off x="2449514" y="1505228"/>
            <a:ext cx="784736" cy="174630"/>
          </a:xfrm>
          <a:prstGeom prst="rect">
            <a:avLst/>
          </a:prstGeom>
          <a:noFill/>
          <a:ln w="9525">
            <a:noFill/>
            <a:miter lim="800000"/>
            <a:headEnd/>
            <a:tailEnd/>
          </a:ln>
        </p:spPr>
      </p:pic>
      <p:pic>
        <p:nvPicPr>
          <p:cNvPr id="170" name="Picture 151"/>
          <p:cNvPicPr>
            <a:picLocks noChangeAspect="1" noChangeArrowheads="1"/>
          </p:cNvPicPr>
          <p:nvPr/>
        </p:nvPicPr>
        <p:blipFill>
          <a:blip r:embed="rId144"/>
          <a:srcRect/>
          <a:stretch>
            <a:fillRect/>
          </a:stretch>
        </p:blipFill>
        <p:spPr bwMode="auto">
          <a:xfrm>
            <a:off x="3640138" y="1818278"/>
            <a:ext cx="752587" cy="271206"/>
          </a:xfrm>
          <a:prstGeom prst="rect">
            <a:avLst/>
          </a:prstGeom>
          <a:noFill/>
          <a:ln w="9525">
            <a:noFill/>
            <a:miter lim="800000"/>
            <a:headEnd/>
            <a:tailEnd/>
          </a:ln>
        </p:spPr>
      </p:pic>
      <p:pic>
        <p:nvPicPr>
          <p:cNvPr id="171" name="Picture 152" descr="amdocs"/>
          <p:cNvPicPr>
            <a:picLocks noChangeAspect="1" noChangeArrowheads="1"/>
          </p:cNvPicPr>
          <p:nvPr/>
        </p:nvPicPr>
        <p:blipFill>
          <a:blip r:embed="rId145"/>
          <a:srcRect/>
          <a:stretch>
            <a:fillRect/>
          </a:stretch>
        </p:blipFill>
        <p:spPr bwMode="auto">
          <a:xfrm>
            <a:off x="8366125" y="1211595"/>
            <a:ext cx="669291" cy="148170"/>
          </a:xfrm>
          <a:prstGeom prst="rect">
            <a:avLst/>
          </a:prstGeom>
          <a:noFill/>
          <a:ln w="9525">
            <a:noFill/>
            <a:miter lim="800000"/>
            <a:headEnd/>
            <a:tailEnd/>
          </a:ln>
        </p:spPr>
      </p:pic>
      <p:pic>
        <p:nvPicPr>
          <p:cNvPr id="172" name="Picture 153" descr="sopra"/>
          <p:cNvPicPr>
            <a:picLocks noChangeAspect="1" noChangeArrowheads="1"/>
          </p:cNvPicPr>
          <p:nvPr/>
        </p:nvPicPr>
        <p:blipFill>
          <a:blip r:embed="rId146"/>
          <a:srcRect/>
          <a:stretch>
            <a:fillRect/>
          </a:stretch>
        </p:blipFill>
        <p:spPr bwMode="auto">
          <a:xfrm>
            <a:off x="8432800" y="1844182"/>
            <a:ext cx="455936" cy="166692"/>
          </a:xfrm>
          <a:prstGeom prst="rect">
            <a:avLst/>
          </a:prstGeom>
          <a:noFill/>
          <a:ln w="9525">
            <a:noFill/>
            <a:miter lim="800000"/>
            <a:headEnd/>
            <a:tailEnd/>
          </a:ln>
        </p:spPr>
      </p:pic>
      <p:pic>
        <p:nvPicPr>
          <p:cNvPr id="173" name="Picture 154"/>
          <p:cNvPicPr>
            <a:picLocks noChangeAspect="1" noChangeArrowheads="1"/>
          </p:cNvPicPr>
          <p:nvPr/>
        </p:nvPicPr>
        <p:blipFill>
          <a:blip r:embed="rId147"/>
          <a:srcRect/>
          <a:stretch>
            <a:fillRect/>
          </a:stretch>
        </p:blipFill>
        <p:spPr bwMode="auto">
          <a:xfrm>
            <a:off x="8051800" y="3393225"/>
            <a:ext cx="467627" cy="304348"/>
          </a:xfrm>
          <a:prstGeom prst="rect">
            <a:avLst/>
          </a:prstGeom>
          <a:noFill/>
          <a:ln w="9525">
            <a:noFill/>
            <a:miter lim="800000"/>
            <a:headEnd/>
            <a:tailEnd/>
          </a:ln>
        </p:spPr>
      </p:pic>
      <p:pic>
        <p:nvPicPr>
          <p:cNvPr id="174" name="Picture 155"/>
          <p:cNvPicPr>
            <a:picLocks noChangeAspect="1" noChangeArrowheads="1"/>
          </p:cNvPicPr>
          <p:nvPr/>
        </p:nvPicPr>
        <p:blipFill>
          <a:blip r:embed="rId148"/>
          <a:srcRect/>
          <a:stretch>
            <a:fillRect/>
          </a:stretch>
        </p:blipFill>
        <p:spPr bwMode="auto">
          <a:xfrm>
            <a:off x="4567238" y="2324924"/>
            <a:ext cx="45719" cy="45719"/>
          </a:xfrm>
          <a:prstGeom prst="rect">
            <a:avLst/>
          </a:prstGeom>
          <a:noFill/>
          <a:ln w="9525">
            <a:noFill/>
            <a:miter lim="800000"/>
            <a:headEnd/>
            <a:tailEnd/>
          </a:ln>
        </p:spPr>
      </p:pic>
      <p:pic>
        <p:nvPicPr>
          <p:cNvPr id="175" name="Picture 156"/>
          <p:cNvPicPr>
            <a:picLocks noChangeAspect="1" noChangeArrowheads="1"/>
          </p:cNvPicPr>
          <p:nvPr/>
        </p:nvPicPr>
        <p:blipFill>
          <a:blip r:embed="rId148"/>
          <a:srcRect/>
          <a:stretch>
            <a:fillRect/>
          </a:stretch>
        </p:blipFill>
        <p:spPr bwMode="auto">
          <a:xfrm>
            <a:off x="4567238" y="2324924"/>
            <a:ext cx="45719" cy="45719"/>
          </a:xfrm>
          <a:prstGeom prst="rect">
            <a:avLst/>
          </a:prstGeom>
          <a:noFill/>
          <a:ln w="9525">
            <a:noFill/>
            <a:miter lim="800000"/>
            <a:headEnd/>
            <a:tailEnd/>
          </a:ln>
        </p:spPr>
      </p:pic>
      <p:pic>
        <p:nvPicPr>
          <p:cNvPr id="176" name="Picture 157" descr="ti"/>
          <p:cNvPicPr>
            <a:picLocks noChangeAspect="1" noChangeArrowheads="1"/>
          </p:cNvPicPr>
          <p:nvPr/>
        </p:nvPicPr>
        <p:blipFill>
          <a:blip r:embed="rId149"/>
          <a:srcRect/>
          <a:stretch>
            <a:fillRect/>
          </a:stretch>
        </p:blipFill>
        <p:spPr bwMode="auto">
          <a:xfrm>
            <a:off x="7772400" y="2238195"/>
            <a:ext cx="1028779" cy="153463"/>
          </a:xfrm>
          <a:prstGeom prst="rect">
            <a:avLst/>
          </a:prstGeom>
          <a:noFill/>
          <a:ln w="9525">
            <a:noFill/>
            <a:miter lim="800000"/>
            <a:headEnd/>
            <a:tailEnd/>
          </a:ln>
        </p:spPr>
      </p:pic>
      <p:pic>
        <p:nvPicPr>
          <p:cNvPr id="177" name="Picture 158" descr="tivo"/>
          <p:cNvPicPr>
            <a:picLocks noChangeAspect="1" noChangeArrowheads="1"/>
          </p:cNvPicPr>
          <p:nvPr/>
        </p:nvPicPr>
        <p:blipFill>
          <a:blip r:embed="rId150"/>
          <a:srcRect/>
          <a:stretch>
            <a:fillRect/>
          </a:stretch>
        </p:blipFill>
        <p:spPr bwMode="auto">
          <a:xfrm>
            <a:off x="2736850" y="4733397"/>
            <a:ext cx="333184" cy="405846"/>
          </a:xfrm>
          <a:prstGeom prst="rect">
            <a:avLst/>
          </a:prstGeom>
          <a:noFill/>
          <a:ln w="9525">
            <a:noFill/>
            <a:miter lim="800000"/>
            <a:headEnd/>
            <a:tailEnd/>
          </a:ln>
        </p:spPr>
      </p:pic>
      <p:pic>
        <p:nvPicPr>
          <p:cNvPr id="178" name="Picture 159" descr="uasnwswitz"/>
          <p:cNvPicPr>
            <a:picLocks noChangeAspect="1" noChangeArrowheads="1"/>
          </p:cNvPicPr>
          <p:nvPr/>
        </p:nvPicPr>
        <p:blipFill>
          <a:blip r:embed="rId151"/>
          <a:srcRect/>
          <a:stretch>
            <a:fillRect/>
          </a:stretch>
        </p:blipFill>
        <p:spPr bwMode="auto">
          <a:xfrm>
            <a:off x="8289926" y="2045701"/>
            <a:ext cx="762816" cy="170661"/>
          </a:xfrm>
          <a:prstGeom prst="rect">
            <a:avLst/>
          </a:prstGeom>
          <a:noFill/>
          <a:ln w="9525">
            <a:noFill/>
            <a:miter lim="800000"/>
            <a:headEnd/>
            <a:tailEnd/>
          </a:ln>
        </p:spPr>
      </p:pic>
      <p:pic>
        <p:nvPicPr>
          <p:cNvPr id="179" name="Picture 160" descr="verid"/>
          <p:cNvPicPr>
            <a:picLocks noChangeAspect="1" noChangeArrowheads="1"/>
          </p:cNvPicPr>
          <p:nvPr/>
        </p:nvPicPr>
        <p:blipFill>
          <a:blip r:embed="rId152"/>
          <a:srcRect/>
          <a:stretch>
            <a:fillRect/>
          </a:stretch>
        </p:blipFill>
        <p:spPr bwMode="auto">
          <a:xfrm>
            <a:off x="3759200" y="1414858"/>
            <a:ext cx="455936" cy="145525"/>
          </a:xfrm>
          <a:prstGeom prst="rect">
            <a:avLst/>
          </a:prstGeom>
          <a:noFill/>
          <a:ln w="9525">
            <a:noFill/>
            <a:miter lim="800000"/>
            <a:headEnd/>
            <a:tailEnd/>
          </a:ln>
        </p:spPr>
      </p:pic>
      <p:pic>
        <p:nvPicPr>
          <p:cNvPr id="180" name="Picture 161"/>
          <p:cNvPicPr>
            <a:picLocks noChangeAspect="1" noChangeArrowheads="1"/>
          </p:cNvPicPr>
          <p:nvPr/>
        </p:nvPicPr>
        <p:blipFill>
          <a:blip r:embed="rId153"/>
          <a:srcRect/>
          <a:stretch>
            <a:fillRect/>
          </a:stretch>
        </p:blipFill>
        <p:spPr bwMode="auto">
          <a:xfrm>
            <a:off x="319088" y="1520224"/>
            <a:ext cx="729205" cy="211672"/>
          </a:xfrm>
          <a:prstGeom prst="rect">
            <a:avLst/>
          </a:prstGeom>
          <a:noFill/>
          <a:ln w="9525">
            <a:noFill/>
            <a:miter lim="800000"/>
            <a:headEnd/>
            <a:tailEnd/>
          </a:ln>
        </p:spPr>
      </p:pic>
      <p:pic>
        <p:nvPicPr>
          <p:cNvPr id="181" name="Picture 162"/>
          <p:cNvPicPr>
            <a:picLocks noChangeAspect="1" noChangeArrowheads="1"/>
          </p:cNvPicPr>
          <p:nvPr/>
        </p:nvPicPr>
        <p:blipFill>
          <a:blip r:embed="rId154"/>
          <a:srcRect/>
          <a:stretch>
            <a:fillRect/>
          </a:stretch>
        </p:blipFill>
        <p:spPr bwMode="auto">
          <a:xfrm>
            <a:off x="8296276" y="1045308"/>
            <a:ext cx="640064" cy="107160"/>
          </a:xfrm>
          <a:prstGeom prst="rect">
            <a:avLst/>
          </a:prstGeom>
          <a:noFill/>
          <a:ln w="9525">
            <a:noFill/>
            <a:miter lim="800000"/>
            <a:headEnd/>
            <a:tailEnd/>
          </a:ln>
        </p:spPr>
      </p:pic>
      <p:pic>
        <p:nvPicPr>
          <p:cNvPr id="182" name="Picture 163"/>
          <p:cNvPicPr>
            <a:picLocks noChangeAspect="1" noChangeArrowheads="1"/>
          </p:cNvPicPr>
          <p:nvPr/>
        </p:nvPicPr>
        <p:blipFill>
          <a:blip r:embed="rId155"/>
          <a:srcRect/>
          <a:stretch>
            <a:fillRect/>
          </a:stretch>
        </p:blipFill>
        <p:spPr bwMode="auto">
          <a:xfrm>
            <a:off x="5795963" y="2847391"/>
            <a:ext cx="245504" cy="242101"/>
          </a:xfrm>
          <a:prstGeom prst="rect">
            <a:avLst/>
          </a:prstGeom>
          <a:noFill/>
          <a:ln w="9525">
            <a:noFill/>
            <a:miter lim="800000"/>
            <a:headEnd/>
            <a:tailEnd/>
          </a:ln>
        </p:spPr>
      </p:pic>
      <p:pic>
        <p:nvPicPr>
          <p:cNvPr id="183" name="Picture 164"/>
          <p:cNvPicPr>
            <a:picLocks noChangeAspect="1" noChangeArrowheads="1"/>
          </p:cNvPicPr>
          <p:nvPr/>
        </p:nvPicPr>
        <p:blipFill>
          <a:blip r:embed="rId156"/>
          <a:srcRect/>
          <a:stretch>
            <a:fillRect/>
          </a:stretch>
        </p:blipFill>
        <p:spPr bwMode="auto">
          <a:xfrm>
            <a:off x="2851150" y="2570992"/>
            <a:ext cx="683904" cy="218288"/>
          </a:xfrm>
          <a:prstGeom prst="rect">
            <a:avLst/>
          </a:prstGeom>
          <a:noFill/>
          <a:ln w="9525">
            <a:noFill/>
            <a:miter lim="800000"/>
            <a:headEnd/>
            <a:tailEnd/>
          </a:ln>
        </p:spPr>
      </p:pic>
      <p:pic>
        <p:nvPicPr>
          <p:cNvPr id="184" name="Picture 165" descr="chunghwa"/>
          <p:cNvPicPr>
            <a:picLocks noChangeAspect="1" noChangeArrowheads="1"/>
          </p:cNvPicPr>
          <p:nvPr/>
        </p:nvPicPr>
        <p:blipFill>
          <a:blip r:embed="rId157"/>
          <a:srcRect/>
          <a:stretch>
            <a:fillRect/>
          </a:stretch>
        </p:blipFill>
        <p:spPr bwMode="auto">
          <a:xfrm>
            <a:off x="7491377" y="714432"/>
            <a:ext cx="1022934" cy="164046"/>
          </a:xfrm>
          <a:prstGeom prst="rect">
            <a:avLst/>
          </a:prstGeom>
          <a:noFill/>
          <a:ln w="9525">
            <a:noFill/>
            <a:miter lim="800000"/>
            <a:headEnd/>
            <a:tailEnd/>
          </a:ln>
        </p:spPr>
      </p:pic>
      <p:pic>
        <p:nvPicPr>
          <p:cNvPr id="185" name="Picture 166"/>
          <p:cNvPicPr>
            <a:picLocks noChangeAspect="1" noChangeArrowheads="1"/>
          </p:cNvPicPr>
          <p:nvPr/>
        </p:nvPicPr>
        <p:blipFill>
          <a:blip r:embed="rId158"/>
          <a:srcRect/>
          <a:stretch>
            <a:fillRect/>
          </a:stretch>
        </p:blipFill>
        <p:spPr bwMode="auto">
          <a:xfrm>
            <a:off x="1298575" y="931575"/>
            <a:ext cx="730667" cy="198443"/>
          </a:xfrm>
          <a:prstGeom prst="rect">
            <a:avLst/>
          </a:prstGeom>
          <a:noFill/>
          <a:ln w="9525">
            <a:noFill/>
            <a:miter lim="800000"/>
            <a:headEnd/>
            <a:tailEnd/>
          </a:ln>
        </p:spPr>
      </p:pic>
      <p:pic>
        <p:nvPicPr>
          <p:cNvPr id="186" name="Picture 167"/>
          <p:cNvPicPr>
            <a:picLocks noChangeAspect="1" noChangeArrowheads="1"/>
          </p:cNvPicPr>
          <p:nvPr/>
        </p:nvPicPr>
        <p:blipFill>
          <a:blip r:embed="rId159"/>
          <a:srcRect/>
          <a:stretch>
            <a:fillRect/>
          </a:stretch>
        </p:blipFill>
        <p:spPr bwMode="auto">
          <a:xfrm>
            <a:off x="5508625" y="1500769"/>
            <a:ext cx="651755" cy="137587"/>
          </a:xfrm>
          <a:prstGeom prst="rect">
            <a:avLst/>
          </a:prstGeom>
          <a:noFill/>
          <a:ln w="12700" algn="ctr">
            <a:noFill/>
            <a:miter lim="800000"/>
            <a:headEnd/>
            <a:tailEnd/>
          </a:ln>
        </p:spPr>
      </p:pic>
      <p:pic>
        <p:nvPicPr>
          <p:cNvPr id="187" name="Picture 168" descr="oralogo_small"/>
          <p:cNvPicPr>
            <a:picLocks noChangeAspect="1" noChangeArrowheads="1"/>
          </p:cNvPicPr>
          <p:nvPr/>
        </p:nvPicPr>
        <p:blipFill>
          <a:blip r:embed="rId160"/>
          <a:srcRect/>
          <a:stretch>
            <a:fillRect/>
          </a:stretch>
        </p:blipFill>
        <p:spPr bwMode="auto">
          <a:xfrm>
            <a:off x="5383214" y="697037"/>
            <a:ext cx="815424" cy="89961"/>
          </a:xfrm>
          <a:prstGeom prst="rect">
            <a:avLst/>
          </a:prstGeom>
          <a:noFill/>
          <a:ln w="9525">
            <a:noFill/>
            <a:miter lim="800000"/>
            <a:headEnd/>
            <a:tailEnd/>
          </a:ln>
        </p:spPr>
      </p:pic>
      <p:pic>
        <p:nvPicPr>
          <p:cNvPr id="188" name="Picture 169"/>
          <p:cNvPicPr>
            <a:picLocks noChangeAspect="1" noChangeArrowheads="1"/>
          </p:cNvPicPr>
          <p:nvPr/>
        </p:nvPicPr>
        <p:blipFill>
          <a:blip r:embed="rId161"/>
          <a:srcRect/>
          <a:stretch>
            <a:fillRect/>
          </a:stretch>
        </p:blipFill>
        <p:spPr bwMode="auto">
          <a:xfrm>
            <a:off x="7772400" y="1145223"/>
            <a:ext cx="428171" cy="202411"/>
          </a:xfrm>
          <a:prstGeom prst="rect">
            <a:avLst/>
          </a:prstGeom>
          <a:noFill/>
          <a:ln w="9525">
            <a:noFill/>
            <a:miter lim="800000"/>
            <a:headEnd/>
            <a:tailEnd/>
          </a:ln>
        </p:spPr>
      </p:pic>
      <p:pic>
        <p:nvPicPr>
          <p:cNvPr id="189" name="Picture 170" descr="rackspace"/>
          <p:cNvPicPr>
            <a:picLocks noChangeAspect="1" noChangeArrowheads="1"/>
          </p:cNvPicPr>
          <p:nvPr/>
        </p:nvPicPr>
        <p:blipFill>
          <a:blip r:embed="rId162"/>
          <a:srcRect/>
          <a:stretch>
            <a:fillRect/>
          </a:stretch>
        </p:blipFill>
        <p:spPr bwMode="auto">
          <a:xfrm>
            <a:off x="5773738" y="1731937"/>
            <a:ext cx="568459" cy="230194"/>
          </a:xfrm>
          <a:prstGeom prst="rect">
            <a:avLst/>
          </a:prstGeom>
          <a:noFill/>
          <a:ln w="9525">
            <a:noFill/>
            <a:miter lim="800000"/>
            <a:headEnd/>
            <a:tailEnd/>
          </a:ln>
        </p:spPr>
      </p:pic>
      <p:pic>
        <p:nvPicPr>
          <p:cNvPr id="190" name="Picture 171"/>
          <p:cNvPicPr>
            <a:picLocks noChangeAspect="1" noChangeArrowheads="1"/>
          </p:cNvPicPr>
          <p:nvPr/>
        </p:nvPicPr>
        <p:blipFill>
          <a:blip r:embed="rId163"/>
          <a:srcRect/>
          <a:stretch>
            <a:fillRect/>
          </a:stretch>
        </p:blipFill>
        <p:spPr bwMode="auto">
          <a:xfrm>
            <a:off x="6780214" y="3420337"/>
            <a:ext cx="293728" cy="297873"/>
          </a:xfrm>
          <a:prstGeom prst="rect">
            <a:avLst/>
          </a:prstGeom>
          <a:noFill/>
          <a:ln w="9525">
            <a:noFill/>
            <a:miter lim="800000"/>
            <a:headEnd/>
            <a:tailEnd/>
          </a:ln>
        </p:spPr>
      </p:pic>
      <p:pic>
        <p:nvPicPr>
          <p:cNvPr id="191" name="Picture 172"/>
          <p:cNvPicPr>
            <a:picLocks noChangeAspect="1" noChangeArrowheads="1"/>
          </p:cNvPicPr>
          <p:nvPr/>
        </p:nvPicPr>
        <p:blipFill>
          <a:blip r:embed="rId164"/>
          <a:srcRect/>
          <a:stretch>
            <a:fillRect/>
          </a:stretch>
        </p:blipFill>
        <p:spPr bwMode="auto">
          <a:xfrm>
            <a:off x="8509000" y="2558997"/>
            <a:ext cx="432555" cy="148170"/>
          </a:xfrm>
          <a:prstGeom prst="rect">
            <a:avLst/>
          </a:prstGeom>
          <a:noFill/>
          <a:ln w="9525">
            <a:noFill/>
            <a:miter lim="800000"/>
            <a:headEnd/>
            <a:tailEnd/>
          </a:ln>
        </p:spPr>
      </p:pic>
      <p:pic>
        <p:nvPicPr>
          <p:cNvPr id="192" name="Picture 173" descr="univofleeds"/>
          <p:cNvPicPr>
            <a:picLocks noChangeAspect="1" noChangeArrowheads="1"/>
          </p:cNvPicPr>
          <p:nvPr/>
        </p:nvPicPr>
        <p:blipFill>
          <a:blip r:embed="rId165"/>
          <a:srcRect/>
          <a:stretch>
            <a:fillRect/>
          </a:stretch>
        </p:blipFill>
        <p:spPr bwMode="auto">
          <a:xfrm>
            <a:off x="7473950" y="3376766"/>
            <a:ext cx="227968" cy="252544"/>
          </a:xfrm>
          <a:prstGeom prst="rect">
            <a:avLst/>
          </a:prstGeom>
          <a:noFill/>
          <a:ln w="9525">
            <a:noFill/>
            <a:miter lim="800000"/>
            <a:headEnd/>
            <a:tailEnd/>
          </a:ln>
        </p:spPr>
      </p:pic>
      <p:pic>
        <p:nvPicPr>
          <p:cNvPr id="193" name="Picture 174"/>
          <p:cNvPicPr>
            <a:picLocks noChangeAspect="1" noChangeArrowheads="1"/>
          </p:cNvPicPr>
          <p:nvPr/>
        </p:nvPicPr>
        <p:blipFill>
          <a:blip r:embed="rId166"/>
          <a:srcRect/>
          <a:stretch>
            <a:fillRect/>
          </a:stretch>
        </p:blipFill>
        <p:spPr bwMode="auto">
          <a:xfrm>
            <a:off x="8204200" y="3858720"/>
            <a:ext cx="543616" cy="167113"/>
          </a:xfrm>
          <a:prstGeom prst="rect">
            <a:avLst/>
          </a:prstGeom>
          <a:noFill/>
          <a:ln w="9525">
            <a:noFill/>
            <a:miter lim="800000"/>
            <a:headEnd/>
            <a:tailEnd/>
          </a:ln>
        </p:spPr>
      </p:pic>
      <p:pic>
        <p:nvPicPr>
          <p:cNvPr id="194" name="Picture 175"/>
          <p:cNvPicPr>
            <a:picLocks noChangeAspect="1" noChangeArrowheads="1"/>
          </p:cNvPicPr>
          <p:nvPr/>
        </p:nvPicPr>
        <p:blipFill>
          <a:blip r:embed="rId167"/>
          <a:srcRect/>
          <a:stretch>
            <a:fillRect/>
          </a:stretch>
        </p:blipFill>
        <p:spPr bwMode="auto">
          <a:xfrm>
            <a:off x="8096250" y="4106370"/>
            <a:ext cx="350720" cy="167113"/>
          </a:xfrm>
          <a:prstGeom prst="rect">
            <a:avLst/>
          </a:prstGeom>
          <a:noFill/>
          <a:ln w="9525">
            <a:noFill/>
            <a:miter lim="800000"/>
            <a:headEnd/>
            <a:tailEnd/>
          </a:ln>
        </p:spPr>
      </p:pic>
      <p:pic>
        <p:nvPicPr>
          <p:cNvPr id="195" name="Picture 176"/>
          <p:cNvPicPr>
            <a:picLocks noChangeAspect="1" noChangeArrowheads="1"/>
          </p:cNvPicPr>
          <p:nvPr/>
        </p:nvPicPr>
        <p:blipFill>
          <a:blip r:embed="rId168"/>
          <a:srcRect/>
          <a:stretch>
            <a:fillRect/>
          </a:stretch>
        </p:blipFill>
        <p:spPr bwMode="auto">
          <a:xfrm>
            <a:off x="6394450" y="3951706"/>
            <a:ext cx="303958" cy="128650"/>
          </a:xfrm>
          <a:prstGeom prst="rect">
            <a:avLst/>
          </a:prstGeom>
          <a:noFill/>
          <a:ln w="9525">
            <a:noFill/>
            <a:miter lim="800000"/>
            <a:headEnd/>
            <a:tailEnd/>
          </a:ln>
        </p:spPr>
      </p:pic>
      <p:pic>
        <p:nvPicPr>
          <p:cNvPr id="196" name="Picture 177" descr="pwc"/>
          <p:cNvPicPr>
            <a:picLocks noChangeAspect="1" noChangeArrowheads="1"/>
          </p:cNvPicPr>
          <p:nvPr/>
        </p:nvPicPr>
        <p:blipFill>
          <a:blip r:embed="rId169"/>
          <a:srcRect/>
          <a:stretch>
            <a:fillRect/>
          </a:stretch>
        </p:blipFill>
        <p:spPr bwMode="auto">
          <a:xfrm>
            <a:off x="7653338" y="1586066"/>
            <a:ext cx="1360502" cy="206381"/>
          </a:xfrm>
          <a:prstGeom prst="rect">
            <a:avLst/>
          </a:prstGeom>
          <a:noFill/>
          <a:ln w="9525">
            <a:noFill/>
            <a:miter lim="800000"/>
            <a:headEnd/>
            <a:tailEnd/>
          </a:ln>
        </p:spPr>
      </p:pic>
      <p:pic>
        <p:nvPicPr>
          <p:cNvPr id="197" name="Picture 178" descr="ctc"/>
          <p:cNvPicPr>
            <a:picLocks noChangeAspect="1" noChangeArrowheads="1"/>
          </p:cNvPicPr>
          <p:nvPr/>
        </p:nvPicPr>
        <p:blipFill>
          <a:blip r:embed="rId170"/>
          <a:srcRect/>
          <a:stretch>
            <a:fillRect/>
          </a:stretch>
        </p:blipFill>
        <p:spPr bwMode="auto">
          <a:xfrm>
            <a:off x="8451850" y="3620613"/>
            <a:ext cx="368256" cy="233428"/>
          </a:xfrm>
          <a:prstGeom prst="rect">
            <a:avLst/>
          </a:prstGeom>
          <a:noFill/>
          <a:ln w="9525">
            <a:noFill/>
            <a:miter lim="800000"/>
            <a:headEnd/>
            <a:tailEnd/>
          </a:ln>
        </p:spPr>
      </p:pic>
      <p:pic>
        <p:nvPicPr>
          <p:cNvPr id="198" name="Picture 179"/>
          <p:cNvPicPr>
            <a:picLocks noChangeAspect="1" noChangeArrowheads="1"/>
          </p:cNvPicPr>
          <p:nvPr/>
        </p:nvPicPr>
        <p:blipFill>
          <a:blip r:embed="rId171"/>
          <a:srcRect/>
          <a:stretch>
            <a:fillRect/>
          </a:stretch>
        </p:blipFill>
        <p:spPr bwMode="auto">
          <a:xfrm>
            <a:off x="7021513" y="1165120"/>
            <a:ext cx="550923" cy="149493"/>
          </a:xfrm>
          <a:prstGeom prst="rect">
            <a:avLst/>
          </a:prstGeom>
          <a:noFill/>
          <a:ln w="12700" algn="ctr">
            <a:noFill/>
            <a:miter lim="800000"/>
            <a:headEnd/>
            <a:tailEnd/>
          </a:ln>
        </p:spPr>
      </p:pic>
      <p:sp>
        <p:nvSpPr>
          <p:cNvPr id="199" name="AutoShape 180"/>
          <p:cNvSpPr>
            <a:spLocks noChangeArrowheads="1"/>
          </p:cNvSpPr>
          <p:nvPr/>
        </p:nvSpPr>
        <p:spPr bwMode="gray">
          <a:xfrm>
            <a:off x="6672264" y="1386112"/>
            <a:ext cx="2002028" cy="180041"/>
          </a:xfrm>
          <a:prstGeom prst="roundRect">
            <a:avLst>
              <a:gd name="adj" fmla="val 42917"/>
            </a:avLst>
          </a:prstGeom>
          <a:solidFill>
            <a:srgbClr val="424C56">
              <a:alpha val="79999"/>
            </a:srgbClr>
          </a:solidFill>
          <a:ln w="12700" algn="ctr">
            <a:solidFill>
              <a:srgbClr val="FFFFFF"/>
            </a:solidFill>
            <a:round/>
            <a:headEnd/>
            <a:tailEnd/>
          </a:ln>
        </p:spPr>
        <p:txBody>
          <a:bodyPr wrap="none" lIns="0" tIns="0" rIns="0" bIns="27432" anchor="ctr"/>
          <a:lstStyle/>
          <a:p>
            <a:pPr algn="ctr"/>
            <a:r>
              <a:rPr lang="zh-CN" altLang="en-US" sz="1600" b="1" dirty="0">
                <a:solidFill>
                  <a:srgbClr val="FFFFFF"/>
                </a:solidFill>
                <a:latin typeface="Arial Narrow" pitchFamily="34" charset="0"/>
                <a:ea typeface="宋体" pitchFamily="2" charset="-122"/>
              </a:rPr>
              <a:t>其它</a:t>
            </a:r>
            <a:endParaRPr lang="en-US" altLang="zh-CN" sz="1600" b="1" dirty="0">
              <a:solidFill>
                <a:srgbClr val="FFFFFF"/>
              </a:solidFill>
              <a:latin typeface="Arial Narrow" pitchFamily="34" charset="0"/>
              <a:ea typeface="宋体" pitchFamily="2" charset="-122"/>
            </a:endParaRPr>
          </a:p>
        </p:txBody>
      </p:sp>
      <p:pic>
        <p:nvPicPr>
          <p:cNvPr id="200" name="Picture 181"/>
          <p:cNvPicPr>
            <a:picLocks noChangeAspect="1" noChangeArrowheads="1"/>
          </p:cNvPicPr>
          <p:nvPr/>
        </p:nvPicPr>
        <p:blipFill>
          <a:blip r:embed="rId172"/>
          <a:srcRect/>
          <a:stretch>
            <a:fillRect/>
          </a:stretch>
        </p:blipFill>
        <p:spPr bwMode="auto">
          <a:xfrm>
            <a:off x="6753226" y="4043925"/>
            <a:ext cx="692672" cy="189660"/>
          </a:xfrm>
          <a:prstGeom prst="rect">
            <a:avLst/>
          </a:prstGeom>
          <a:noFill/>
          <a:ln w="9525">
            <a:noFill/>
            <a:miter lim="800000"/>
            <a:headEnd/>
            <a:tailEnd/>
          </a:ln>
        </p:spPr>
      </p:pic>
      <p:pic>
        <p:nvPicPr>
          <p:cNvPr id="201" name="Picture 182"/>
          <p:cNvPicPr>
            <a:picLocks noChangeAspect="1" noChangeArrowheads="1"/>
          </p:cNvPicPr>
          <p:nvPr/>
        </p:nvPicPr>
        <p:blipFill>
          <a:blip r:embed="rId173"/>
          <a:srcRect/>
          <a:stretch>
            <a:fillRect/>
          </a:stretch>
        </p:blipFill>
        <p:spPr bwMode="auto">
          <a:xfrm>
            <a:off x="8553450" y="4092333"/>
            <a:ext cx="438400" cy="156503"/>
          </a:xfrm>
          <a:prstGeom prst="rect">
            <a:avLst/>
          </a:prstGeom>
          <a:noFill/>
          <a:ln w="9525">
            <a:noFill/>
            <a:miter lim="800000"/>
            <a:headEnd/>
            <a:tailEnd/>
          </a:ln>
        </p:spPr>
      </p:pic>
      <p:pic>
        <p:nvPicPr>
          <p:cNvPr id="202" name="Picture 183"/>
          <p:cNvPicPr>
            <a:picLocks noChangeAspect="1" noChangeArrowheads="1"/>
          </p:cNvPicPr>
          <p:nvPr/>
        </p:nvPicPr>
        <p:blipFill>
          <a:blip r:embed="rId174"/>
          <a:srcRect/>
          <a:stretch>
            <a:fillRect/>
          </a:stretch>
        </p:blipFill>
        <p:spPr bwMode="auto">
          <a:xfrm>
            <a:off x="7567613" y="4067311"/>
            <a:ext cx="423787" cy="140587"/>
          </a:xfrm>
          <a:prstGeom prst="rect">
            <a:avLst/>
          </a:prstGeom>
          <a:noFill/>
          <a:ln w="9525">
            <a:noFill/>
            <a:miter lim="800000"/>
            <a:headEnd/>
            <a:tailEnd/>
          </a:ln>
        </p:spPr>
      </p:pic>
      <p:pic>
        <p:nvPicPr>
          <p:cNvPr id="203" name="Picture 184"/>
          <p:cNvPicPr>
            <a:picLocks noChangeAspect="1" noChangeArrowheads="1"/>
          </p:cNvPicPr>
          <p:nvPr/>
        </p:nvPicPr>
        <p:blipFill>
          <a:blip r:embed="rId175"/>
          <a:srcRect/>
          <a:stretch>
            <a:fillRect/>
          </a:stretch>
        </p:blipFill>
        <p:spPr bwMode="auto">
          <a:xfrm>
            <a:off x="6451600" y="4664303"/>
            <a:ext cx="701440" cy="136609"/>
          </a:xfrm>
          <a:prstGeom prst="rect">
            <a:avLst/>
          </a:prstGeom>
          <a:noFill/>
          <a:ln w="9525">
            <a:noFill/>
            <a:miter lim="800000"/>
            <a:headEnd/>
            <a:tailEnd/>
          </a:ln>
        </p:spPr>
      </p:pic>
      <p:pic>
        <p:nvPicPr>
          <p:cNvPr id="204" name="Picture 185"/>
          <p:cNvPicPr>
            <a:picLocks noChangeAspect="1" noChangeArrowheads="1"/>
          </p:cNvPicPr>
          <p:nvPr/>
        </p:nvPicPr>
        <p:blipFill>
          <a:blip r:embed="rId176"/>
          <a:srcRect/>
          <a:stretch>
            <a:fillRect/>
          </a:stretch>
        </p:blipFill>
        <p:spPr bwMode="auto">
          <a:xfrm>
            <a:off x="7170739" y="4259617"/>
            <a:ext cx="803734" cy="131303"/>
          </a:xfrm>
          <a:prstGeom prst="rect">
            <a:avLst/>
          </a:prstGeom>
          <a:noFill/>
          <a:ln w="9525">
            <a:noFill/>
            <a:miter lim="800000"/>
            <a:headEnd/>
            <a:tailEnd/>
          </a:ln>
        </p:spPr>
      </p:pic>
      <p:pic>
        <p:nvPicPr>
          <p:cNvPr id="205" name="Picture 186" descr="orion"/>
          <p:cNvPicPr>
            <a:picLocks noChangeAspect="1" noChangeArrowheads="1"/>
          </p:cNvPicPr>
          <p:nvPr/>
        </p:nvPicPr>
        <p:blipFill>
          <a:blip r:embed="rId177"/>
          <a:srcRect/>
          <a:stretch>
            <a:fillRect/>
          </a:stretch>
        </p:blipFill>
        <p:spPr bwMode="auto">
          <a:xfrm>
            <a:off x="6616701" y="2038672"/>
            <a:ext cx="517312" cy="132295"/>
          </a:xfrm>
          <a:prstGeom prst="rect">
            <a:avLst/>
          </a:prstGeom>
          <a:noFill/>
          <a:ln w="9525">
            <a:noFill/>
            <a:miter lim="800000"/>
            <a:headEnd/>
            <a:tailEnd/>
          </a:ln>
        </p:spPr>
      </p:pic>
      <p:pic>
        <p:nvPicPr>
          <p:cNvPr id="206" name="Picture 187" descr="reuters"/>
          <p:cNvPicPr>
            <a:picLocks noChangeAspect="1" noChangeArrowheads="1"/>
          </p:cNvPicPr>
          <p:nvPr/>
        </p:nvPicPr>
        <p:blipFill>
          <a:blip r:embed="rId178"/>
          <a:srcRect/>
          <a:stretch>
            <a:fillRect/>
          </a:stretch>
        </p:blipFill>
        <p:spPr bwMode="auto">
          <a:xfrm>
            <a:off x="6530975" y="1842042"/>
            <a:ext cx="686827" cy="140233"/>
          </a:xfrm>
          <a:prstGeom prst="rect">
            <a:avLst/>
          </a:prstGeom>
          <a:noFill/>
          <a:ln w="9525">
            <a:noFill/>
            <a:miter lim="800000"/>
            <a:headEnd/>
            <a:tailEnd/>
          </a:ln>
        </p:spPr>
      </p:pic>
      <p:pic>
        <p:nvPicPr>
          <p:cNvPr id="207" name="Picture 188"/>
          <p:cNvPicPr>
            <a:picLocks noChangeAspect="1" noChangeArrowheads="1"/>
          </p:cNvPicPr>
          <p:nvPr/>
        </p:nvPicPr>
        <p:blipFill>
          <a:blip r:embed="rId179"/>
          <a:srcRect/>
          <a:stretch>
            <a:fillRect/>
          </a:stretch>
        </p:blipFill>
        <p:spPr bwMode="auto">
          <a:xfrm>
            <a:off x="4484688" y="3887367"/>
            <a:ext cx="396021" cy="370035"/>
          </a:xfrm>
          <a:prstGeom prst="rect">
            <a:avLst/>
          </a:prstGeom>
          <a:noFill/>
          <a:ln w="9525">
            <a:noFill/>
            <a:miter lim="800000"/>
            <a:headEnd/>
            <a:tailEnd/>
          </a:ln>
        </p:spPr>
      </p:pic>
      <p:pic>
        <p:nvPicPr>
          <p:cNvPr id="208" name="Picture 189"/>
          <p:cNvPicPr>
            <a:picLocks noChangeAspect="1" noChangeArrowheads="1"/>
          </p:cNvPicPr>
          <p:nvPr/>
        </p:nvPicPr>
        <p:blipFill>
          <a:blip r:embed="rId180"/>
          <a:srcRect/>
          <a:stretch>
            <a:fillRect/>
          </a:stretch>
        </p:blipFill>
        <p:spPr bwMode="auto">
          <a:xfrm>
            <a:off x="6340475" y="4856455"/>
            <a:ext cx="647371" cy="133955"/>
          </a:xfrm>
          <a:prstGeom prst="rect">
            <a:avLst/>
          </a:prstGeom>
          <a:noFill/>
          <a:ln w="9525">
            <a:noFill/>
            <a:miter lim="800000"/>
            <a:headEnd/>
            <a:tailEnd/>
          </a:ln>
        </p:spPr>
      </p:pic>
      <p:pic>
        <p:nvPicPr>
          <p:cNvPr id="209" name="Picture 190"/>
          <p:cNvPicPr>
            <a:picLocks noChangeAspect="1" noChangeArrowheads="1"/>
          </p:cNvPicPr>
          <p:nvPr/>
        </p:nvPicPr>
        <p:blipFill>
          <a:blip r:embed="rId181"/>
          <a:srcRect/>
          <a:stretch>
            <a:fillRect/>
          </a:stretch>
        </p:blipFill>
        <p:spPr bwMode="auto">
          <a:xfrm>
            <a:off x="6532563" y="5017231"/>
            <a:ext cx="949867" cy="115388"/>
          </a:xfrm>
          <a:prstGeom prst="rect">
            <a:avLst/>
          </a:prstGeom>
          <a:noFill/>
          <a:ln w="9525">
            <a:noFill/>
            <a:miter lim="800000"/>
            <a:headEnd/>
            <a:tailEnd/>
          </a:ln>
        </p:spPr>
      </p:pic>
      <p:pic>
        <p:nvPicPr>
          <p:cNvPr id="210" name="Picture 191" descr="bbsec"/>
          <p:cNvPicPr>
            <a:picLocks noChangeAspect="1" noChangeArrowheads="1"/>
          </p:cNvPicPr>
          <p:nvPr/>
        </p:nvPicPr>
        <p:blipFill>
          <a:blip r:embed="rId182"/>
          <a:srcRect/>
          <a:stretch>
            <a:fillRect/>
          </a:stretch>
        </p:blipFill>
        <p:spPr bwMode="auto">
          <a:xfrm>
            <a:off x="8802688" y="2787541"/>
            <a:ext cx="244042" cy="284436"/>
          </a:xfrm>
          <a:prstGeom prst="rect">
            <a:avLst/>
          </a:prstGeom>
          <a:noFill/>
          <a:ln w="9525">
            <a:noFill/>
            <a:miter lim="800000"/>
            <a:headEnd/>
            <a:tailEnd/>
          </a:ln>
        </p:spPr>
      </p:pic>
      <p:pic>
        <p:nvPicPr>
          <p:cNvPr id="211" name="Picture 192"/>
          <p:cNvPicPr>
            <a:picLocks noChangeAspect="1" noChangeArrowheads="1"/>
          </p:cNvPicPr>
          <p:nvPr/>
        </p:nvPicPr>
        <p:blipFill>
          <a:blip r:embed="rId183"/>
          <a:srcRect/>
          <a:stretch>
            <a:fillRect/>
          </a:stretch>
        </p:blipFill>
        <p:spPr bwMode="auto">
          <a:xfrm>
            <a:off x="8169276" y="4478943"/>
            <a:ext cx="850496" cy="120692"/>
          </a:xfrm>
          <a:prstGeom prst="rect">
            <a:avLst/>
          </a:prstGeom>
          <a:noFill/>
          <a:ln w="9525">
            <a:noFill/>
            <a:miter lim="800000"/>
            <a:headEnd/>
            <a:tailEnd/>
          </a:ln>
        </p:spPr>
      </p:pic>
      <p:pic>
        <p:nvPicPr>
          <p:cNvPr id="212" name="Picture 193"/>
          <p:cNvPicPr>
            <a:picLocks noChangeAspect="1" noChangeArrowheads="1"/>
          </p:cNvPicPr>
          <p:nvPr/>
        </p:nvPicPr>
        <p:blipFill>
          <a:blip r:embed="rId184"/>
          <a:srcRect/>
          <a:stretch>
            <a:fillRect/>
          </a:stretch>
        </p:blipFill>
        <p:spPr bwMode="auto">
          <a:xfrm>
            <a:off x="7215188" y="4726091"/>
            <a:ext cx="618144" cy="141913"/>
          </a:xfrm>
          <a:prstGeom prst="rect">
            <a:avLst/>
          </a:prstGeom>
          <a:noFill/>
          <a:ln w="9525">
            <a:noFill/>
            <a:miter lim="800000"/>
            <a:headEnd/>
            <a:tailEnd/>
          </a:ln>
        </p:spPr>
      </p:pic>
      <p:pic>
        <p:nvPicPr>
          <p:cNvPr id="213" name="Picture 194"/>
          <p:cNvPicPr>
            <a:picLocks noChangeAspect="1" noChangeArrowheads="1"/>
          </p:cNvPicPr>
          <p:nvPr/>
        </p:nvPicPr>
        <p:blipFill>
          <a:blip r:embed="rId185"/>
          <a:srcRect/>
          <a:stretch>
            <a:fillRect/>
          </a:stretch>
        </p:blipFill>
        <p:spPr bwMode="auto">
          <a:xfrm>
            <a:off x="7531100" y="4517437"/>
            <a:ext cx="514390" cy="171093"/>
          </a:xfrm>
          <a:prstGeom prst="rect">
            <a:avLst/>
          </a:prstGeom>
          <a:noFill/>
          <a:ln w="9525">
            <a:noFill/>
            <a:miter lim="800000"/>
            <a:headEnd/>
            <a:tailEnd/>
          </a:ln>
        </p:spPr>
      </p:pic>
      <p:pic>
        <p:nvPicPr>
          <p:cNvPr id="214" name="Picture 195"/>
          <p:cNvPicPr>
            <a:picLocks noChangeAspect="1" noChangeArrowheads="1"/>
          </p:cNvPicPr>
          <p:nvPr/>
        </p:nvPicPr>
        <p:blipFill>
          <a:blip r:embed="rId186"/>
          <a:srcRect/>
          <a:stretch>
            <a:fillRect/>
          </a:stretch>
        </p:blipFill>
        <p:spPr bwMode="auto">
          <a:xfrm>
            <a:off x="8432800" y="2839175"/>
            <a:ext cx="317110" cy="316186"/>
          </a:xfrm>
          <a:prstGeom prst="rect">
            <a:avLst/>
          </a:prstGeom>
          <a:noFill/>
          <a:ln w="9525">
            <a:noFill/>
            <a:miter lim="800000"/>
            <a:headEnd/>
            <a:tailEnd/>
          </a:ln>
        </p:spPr>
      </p:pic>
      <p:pic>
        <p:nvPicPr>
          <p:cNvPr id="215" name="Picture 196" descr="jmu"/>
          <p:cNvPicPr>
            <a:picLocks noChangeAspect="1" noChangeArrowheads="1"/>
          </p:cNvPicPr>
          <p:nvPr/>
        </p:nvPicPr>
        <p:blipFill>
          <a:blip r:embed="rId187"/>
          <a:srcRect/>
          <a:stretch>
            <a:fillRect/>
          </a:stretch>
        </p:blipFill>
        <p:spPr bwMode="auto">
          <a:xfrm>
            <a:off x="7785100" y="3301695"/>
            <a:ext cx="175360" cy="158755"/>
          </a:xfrm>
          <a:prstGeom prst="rect">
            <a:avLst/>
          </a:prstGeom>
          <a:noFill/>
          <a:ln w="9525">
            <a:noFill/>
            <a:miter lim="800000"/>
            <a:headEnd/>
            <a:tailEnd/>
          </a:ln>
        </p:spPr>
      </p:pic>
      <p:pic>
        <p:nvPicPr>
          <p:cNvPr id="216" name="Picture 197"/>
          <p:cNvPicPr>
            <a:picLocks noChangeAspect="1" noChangeArrowheads="1"/>
          </p:cNvPicPr>
          <p:nvPr/>
        </p:nvPicPr>
        <p:blipFill>
          <a:blip r:embed="rId188"/>
          <a:srcRect/>
          <a:stretch>
            <a:fillRect/>
          </a:stretch>
        </p:blipFill>
        <p:spPr bwMode="auto">
          <a:xfrm>
            <a:off x="7150100" y="3697674"/>
            <a:ext cx="502699" cy="129977"/>
          </a:xfrm>
          <a:prstGeom prst="rect">
            <a:avLst/>
          </a:prstGeom>
          <a:noFill/>
          <a:ln w="9525">
            <a:noFill/>
            <a:miter lim="800000"/>
            <a:headEnd/>
            <a:tailEnd/>
          </a:ln>
        </p:spPr>
      </p:pic>
      <p:pic>
        <p:nvPicPr>
          <p:cNvPr id="217" name="Picture 198"/>
          <p:cNvPicPr>
            <a:picLocks noChangeAspect="1" noChangeArrowheads="1"/>
          </p:cNvPicPr>
          <p:nvPr/>
        </p:nvPicPr>
        <p:blipFill>
          <a:blip r:embed="rId189"/>
          <a:srcRect/>
          <a:stretch>
            <a:fillRect/>
          </a:stretch>
        </p:blipFill>
        <p:spPr bwMode="auto">
          <a:xfrm>
            <a:off x="7302500" y="3867346"/>
            <a:ext cx="844651" cy="137935"/>
          </a:xfrm>
          <a:prstGeom prst="rect">
            <a:avLst/>
          </a:prstGeom>
          <a:noFill/>
          <a:ln w="9525">
            <a:noFill/>
            <a:miter lim="800000"/>
            <a:headEnd/>
            <a:tailEnd/>
          </a:ln>
        </p:spPr>
      </p:pic>
      <p:pic>
        <p:nvPicPr>
          <p:cNvPr id="218" name="Picture 199"/>
          <p:cNvPicPr>
            <a:picLocks noChangeAspect="1" noChangeArrowheads="1"/>
          </p:cNvPicPr>
          <p:nvPr/>
        </p:nvPicPr>
        <p:blipFill>
          <a:blip r:embed="rId190"/>
          <a:srcRect/>
          <a:stretch>
            <a:fillRect/>
          </a:stretch>
        </p:blipFill>
        <p:spPr bwMode="auto">
          <a:xfrm>
            <a:off x="7423150" y="4849382"/>
            <a:ext cx="321494" cy="164461"/>
          </a:xfrm>
          <a:prstGeom prst="rect">
            <a:avLst/>
          </a:prstGeom>
          <a:noFill/>
          <a:ln w="9525">
            <a:noFill/>
            <a:miter lim="800000"/>
            <a:headEnd/>
            <a:tailEnd/>
          </a:ln>
        </p:spPr>
      </p:pic>
      <p:pic>
        <p:nvPicPr>
          <p:cNvPr id="219" name="Picture 200"/>
          <p:cNvPicPr>
            <a:picLocks noChangeAspect="1" noChangeArrowheads="1"/>
          </p:cNvPicPr>
          <p:nvPr/>
        </p:nvPicPr>
        <p:blipFill>
          <a:blip r:embed="rId191"/>
          <a:srcRect/>
          <a:stretch>
            <a:fillRect/>
          </a:stretch>
        </p:blipFill>
        <p:spPr bwMode="auto">
          <a:xfrm>
            <a:off x="8861426" y="3737694"/>
            <a:ext cx="201664" cy="183028"/>
          </a:xfrm>
          <a:prstGeom prst="rect">
            <a:avLst/>
          </a:prstGeom>
          <a:noFill/>
          <a:ln w="9525">
            <a:noFill/>
            <a:miter lim="800000"/>
            <a:headEnd/>
            <a:tailEnd/>
          </a:ln>
        </p:spPr>
      </p:pic>
    </p:spTree>
    <p:extLst>
      <p:ext uri="{BB962C8B-B14F-4D97-AF65-F5344CB8AC3E}">
        <p14:creationId xmlns:p14="http://schemas.microsoft.com/office/powerpoint/2010/main" val="11961187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smtClean="0"/>
              <a:t>国内主要用户</a:t>
            </a:r>
            <a:endParaRPr lang="en-US" dirty="0"/>
          </a:p>
        </p:txBody>
      </p:sp>
      <p:pic>
        <p:nvPicPr>
          <p:cNvPr id="22" name="Picture 3" descr="zhonglogo">
            <a:hlinkClick r:id="rId2" action="ppaction://hlinksldjump" tooltip="中国信息安全产品测评认证中心"/>
          </p:cNvPr>
          <p:cNvPicPr>
            <a:picLocks noChangeAspect="1" noChangeArrowheads="1"/>
          </p:cNvPicPr>
          <p:nvPr/>
        </p:nvPicPr>
        <p:blipFill>
          <a:blip r:embed="rId3"/>
          <a:srcRect/>
          <a:stretch>
            <a:fillRect/>
          </a:stretch>
        </p:blipFill>
        <p:spPr bwMode="auto">
          <a:xfrm>
            <a:off x="145915" y="1465736"/>
            <a:ext cx="727838" cy="727838"/>
          </a:xfrm>
          <a:prstGeom prst="rect">
            <a:avLst/>
          </a:prstGeom>
          <a:noFill/>
          <a:ln w="9525">
            <a:noFill/>
            <a:miter lim="800000"/>
            <a:headEnd/>
            <a:tailEnd/>
          </a:ln>
        </p:spPr>
      </p:pic>
      <p:pic>
        <p:nvPicPr>
          <p:cNvPr id="23" name="Picture 4" descr="refreshLogo">
            <a:hlinkClick r:id="rId2" action="ppaction://hlinksldjump" tooltip="路透社（中国）"/>
          </p:cNvPr>
          <p:cNvPicPr>
            <a:picLocks noChangeAspect="1" noChangeArrowheads="1"/>
          </p:cNvPicPr>
          <p:nvPr/>
        </p:nvPicPr>
        <p:blipFill>
          <a:blip r:embed="rId4"/>
          <a:srcRect/>
          <a:stretch>
            <a:fillRect/>
          </a:stretch>
        </p:blipFill>
        <p:spPr bwMode="auto">
          <a:xfrm>
            <a:off x="5435281" y="3077971"/>
            <a:ext cx="1287713" cy="447900"/>
          </a:xfrm>
          <a:prstGeom prst="rect">
            <a:avLst/>
          </a:prstGeom>
          <a:noFill/>
          <a:ln w="9525">
            <a:noFill/>
            <a:miter lim="800000"/>
            <a:headEnd/>
            <a:tailEnd/>
          </a:ln>
        </p:spPr>
      </p:pic>
      <p:pic>
        <p:nvPicPr>
          <p:cNvPr id="24" name="Picture 6" descr="stc">
            <a:hlinkClick r:id="rId2" action="ppaction://hlinksldjump" tooltip="上海市软件产品评测中心"/>
          </p:cNvPr>
          <p:cNvPicPr>
            <a:picLocks noChangeAspect="1" noChangeArrowheads="1"/>
          </p:cNvPicPr>
          <p:nvPr/>
        </p:nvPicPr>
        <p:blipFill>
          <a:blip r:embed="rId5"/>
          <a:srcRect/>
          <a:stretch>
            <a:fillRect/>
          </a:stretch>
        </p:blipFill>
        <p:spPr bwMode="auto">
          <a:xfrm>
            <a:off x="956553" y="2936645"/>
            <a:ext cx="783825" cy="715007"/>
          </a:xfrm>
          <a:prstGeom prst="rect">
            <a:avLst/>
          </a:prstGeom>
          <a:noFill/>
          <a:ln w="9525">
            <a:noFill/>
            <a:miter lim="800000"/>
            <a:headEnd/>
            <a:tailEnd/>
          </a:ln>
        </p:spPr>
      </p:pic>
      <p:pic>
        <p:nvPicPr>
          <p:cNvPr id="25" name="Picture 7" descr="ztgame">
            <a:hlinkClick r:id="" action="ppaction://noaction"/>
          </p:cNvPr>
          <p:cNvPicPr>
            <a:picLocks noChangeAspect="1" noChangeArrowheads="1"/>
          </p:cNvPicPr>
          <p:nvPr/>
        </p:nvPicPr>
        <p:blipFill>
          <a:blip r:embed="rId6"/>
          <a:srcRect/>
          <a:stretch>
            <a:fillRect/>
          </a:stretch>
        </p:blipFill>
        <p:spPr bwMode="auto">
          <a:xfrm>
            <a:off x="3155249" y="3936218"/>
            <a:ext cx="670684" cy="663686"/>
          </a:xfrm>
          <a:prstGeom prst="rect">
            <a:avLst/>
          </a:prstGeom>
          <a:noFill/>
          <a:ln w="9525">
            <a:noFill/>
            <a:miter lim="800000"/>
            <a:headEnd/>
            <a:tailEnd/>
          </a:ln>
        </p:spPr>
      </p:pic>
      <p:pic>
        <p:nvPicPr>
          <p:cNvPr id="26" name="Picture 8">
            <a:hlinkClick r:id="rId2" action="ppaction://hlinksldjump" tooltip="华北计算技术研究所（15所，太极）"/>
          </p:cNvPr>
          <p:cNvPicPr>
            <a:picLocks noChangeAspect="1" noChangeArrowheads="1"/>
          </p:cNvPicPr>
          <p:nvPr/>
        </p:nvPicPr>
        <p:blipFill>
          <a:blip r:embed="rId7"/>
          <a:srcRect/>
          <a:stretch>
            <a:fillRect/>
          </a:stretch>
        </p:blipFill>
        <p:spPr bwMode="auto">
          <a:xfrm>
            <a:off x="4685624" y="4431801"/>
            <a:ext cx="671850" cy="358087"/>
          </a:xfrm>
          <a:prstGeom prst="rect">
            <a:avLst/>
          </a:prstGeom>
          <a:noFill/>
          <a:ln w="9525">
            <a:noFill/>
            <a:miter lim="800000"/>
            <a:headEnd/>
            <a:tailEnd/>
          </a:ln>
        </p:spPr>
      </p:pic>
      <p:pic>
        <p:nvPicPr>
          <p:cNvPr id="27" name="Picture 9" descr="Clip"/>
          <p:cNvPicPr>
            <a:picLocks noChangeAspect="1" noChangeArrowheads="1"/>
          </p:cNvPicPr>
          <p:nvPr/>
        </p:nvPicPr>
        <p:blipFill>
          <a:blip r:embed="rId8"/>
          <a:srcRect/>
          <a:stretch>
            <a:fillRect/>
          </a:stretch>
        </p:blipFill>
        <p:spPr bwMode="auto">
          <a:xfrm>
            <a:off x="2759018" y="145617"/>
            <a:ext cx="1877438" cy="391913"/>
          </a:xfrm>
          <a:prstGeom prst="rect">
            <a:avLst/>
          </a:prstGeom>
          <a:noFill/>
          <a:ln w="9525">
            <a:noFill/>
            <a:miter lim="800000"/>
            <a:headEnd/>
            <a:tailEnd/>
          </a:ln>
        </p:spPr>
      </p:pic>
      <p:pic>
        <p:nvPicPr>
          <p:cNvPr id="28" name="Picture 10" descr="u=4138896975,3375198807&amp;fm=0&amp;gp=20"/>
          <p:cNvPicPr>
            <a:picLocks noChangeAspect="1" noChangeArrowheads="1"/>
          </p:cNvPicPr>
          <p:nvPr/>
        </p:nvPicPr>
        <p:blipFill>
          <a:blip r:embed="rId9"/>
          <a:srcRect/>
          <a:stretch>
            <a:fillRect/>
          </a:stretch>
        </p:blipFill>
        <p:spPr bwMode="auto">
          <a:xfrm>
            <a:off x="939616" y="724106"/>
            <a:ext cx="914400" cy="839813"/>
          </a:xfrm>
          <a:prstGeom prst="rect">
            <a:avLst/>
          </a:prstGeom>
          <a:noFill/>
          <a:ln w="9525">
            <a:noFill/>
            <a:miter lim="800000"/>
            <a:headEnd/>
            <a:tailEnd/>
          </a:ln>
        </p:spPr>
      </p:pic>
      <p:pic>
        <p:nvPicPr>
          <p:cNvPr id="29" name="Picture 11"/>
          <p:cNvPicPr>
            <a:picLocks noChangeAspect="1" noChangeArrowheads="1"/>
          </p:cNvPicPr>
          <p:nvPr/>
        </p:nvPicPr>
        <p:blipFill>
          <a:blip r:embed="rId10"/>
          <a:srcRect/>
          <a:stretch>
            <a:fillRect/>
          </a:stretch>
        </p:blipFill>
        <p:spPr bwMode="auto">
          <a:xfrm>
            <a:off x="2740649" y="643620"/>
            <a:ext cx="1499741" cy="533938"/>
          </a:xfrm>
          <a:prstGeom prst="rect">
            <a:avLst/>
          </a:prstGeom>
          <a:noFill/>
          <a:ln w="9525">
            <a:noFill/>
            <a:miter lim="800000"/>
            <a:headEnd/>
            <a:tailEnd/>
          </a:ln>
        </p:spPr>
      </p:pic>
      <p:pic>
        <p:nvPicPr>
          <p:cNvPr id="30" name="Picture 12">
            <a:hlinkClick r:id="rId2" action="ppaction://hlinksldjump" tooltip="苏州软件园信息测评中心"/>
          </p:cNvPr>
          <p:cNvPicPr>
            <a:picLocks noChangeAspect="1" noChangeArrowheads="1"/>
          </p:cNvPicPr>
          <p:nvPr/>
        </p:nvPicPr>
        <p:blipFill>
          <a:blip r:embed="rId11"/>
          <a:srcRect/>
          <a:stretch>
            <a:fillRect/>
          </a:stretch>
        </p:blipFill>
        <p:spPr bwMode="auto">
          <a:xfrm>
            <a:off x="7020350" y="3259945"/>
            <a:ext cx="615863" cy="557543"/>
          </a:xfrm>
          <a:prstGeom prst="rect">
            <a:avLst/>
          </a:prstGeom>
          <a:noFill/>
          <a:ln w="9525">
            <a:noFill/>
            <a:miter lim="800000"/>
            <a:headEnd/>
            <a:tailEnd/>
          </a:ln>
        </p:spPr>
      </p:pic>
      <p:pic>
        <p:nvPicPr>
          <p:cNvPr id="31" name="Picture 13">
            <a:hlinkClick r:id="rId2" action="ppaction://hlinksldjump" tooltip="北京邮电大学"/>
          </p:cNvPr>
          <p:cNvPicPr>
            <a:picLocks noChangeAspect="1" noChangeArrowheads="1"/>
          </p:cNvPicPr>
          <p:nvPr/>
        </p:nvPicPr>
        <p:blipFill>
          <a:blip r:embed="rId12"/>
          <a:srcRect/>
          <a:stretch>
            <a:fillRect/>
          </a:stretch>
        </p:blipFill>
        <p:spPr bwMode="auto">
          <a:xfrm>
            <a:off x="1995761" y="668700"/>
            <a:ext cx="606532" cy="594868"/>
          </a:xfrm>
          <a:prstGeom prst="rect">
            <a:avLst/>
          </a:prstGeom>
          <a:noFill/>
          <a:ln w="9525">
            <a:noFill/>
            <a:miter lim="800000"/>
            <a:headEnd/>
            <a:tailEnd/>
          </a:ln>
        </p:spPr>
      </p:pic>
      <p:pic>
        <p:nvPicPr>
          <p:cNvPr id="32" name="Picture 14" descr="定稿标 拷贝3">
            <a:hlinkClick r:id="rId2" action="ppaction://hlinksldjump" tooltip="中国公安部研究一所和三所"/>
          </p:cNvPr>
          <p:cNvPicPr>
            <a:picLocks noChangeAspect="1" noChangeArrowheads="1"/>
          </p:cNvPicPr>
          <p:nvPr/>
        </p:nvPicPr>
        <p:blipFill>
          <a:blip r:embed="rId13">
            <a:clrChange>
              <a:clrFrom>
                <a:srgbClr val="FFFFFF"/>
              </a:clrFrom>
              <a:clrTo>
                <a:srgbClr val="FFFFFF">
                  <a:alpha val="0"/>
                </a:srgbClr>
              </a:clrTo>
            </a:clrChange>
            <a:lum bright="-24000"/>
          </a:blip>
          <a:srcRect/>
          <a:stretch>
            <a:fillRect/>
          </a:stretch>
        </p:blipFill>
        <p:spPr bwMode="auto">
          <a:xfrm>
            <a:off x="1160882" y="2038034"/>
            <a:ext cx="755832" cy="727838"/>
          </a:xfrm>
          <a:prstGeom prst="rect">
            <a:avLst/>
          </a:prstGeom>
          <a:noFill/>
          <a:ln w="9525">
            <a:noFill/>
            <a:miter lim="800000"/>
            <a:headEnd/>
            <a:tailEnd/>
          </a:ln>
        </p:spPr>
      </p:pic>
      <p:pic>
        <p:nvPicPr>
          <p:cNvPr id="33" name="Picture 15"/>
          <p:cNvPicPr>
            <a:picLocks noChangeAspect="1" noChangeArrowheads="1"/>
          </p:cNvPicPr>
          <p:nvPr/>
        </p:nvPicPr>
        <p:blipFill>
          <a:blip r:embed="rId14"/>
          <a:srcRect/>
          <a:stretch>
            <a:fillRect/>
          </a:stretch>
        </p:blipFill>
        <p:spPr bwMode="auto">
          <a:xfrm>
            <a:off x="3161987" y="1192771"/>
            <a:ext cx="1343701" cy="493391"/>
          </a:xfrm>
          <a:prstGeom prst="rect">
            <a:avLst/>
          </a:prstGeom>
          <a:noFill/>
          <a:ln w="9525">
            <a:noFill/>
            <a:miter lim="800000"/>
            <a:headEnd/>
            <a:tailEnd/>
          </a:ln>
        </p:spPr>
      </p:pic>
      <p:pic>
        <p:nvPicPr>
          <p:cNvPr id="34" name="Picture 16">
            <a:hlinkClick r:id="rId2" action="ppaction://hlinksldjump" tooltip="中远集团网络有限公司"/>
          </p:cNvPr>
          <p:cNvPicPr>
            <a:picLocks noChangeAspect="1" noChangeArrowheads="1"/>
          </p:cNvPicPr>
          <p:nvPr/>
        </p:nvPicPr>
        <p:blipFill>
          <a:blip r:embed="rId15"/>
          <a:srcRect/>
          <a:stretch>
            <a:fillRect/>
          </a:stretch>
        </p:blipFill>
        <p:spPr bwMode="auto">
          <a:xfrm>
            <a:off x="5630459" y="4449881"/>
            <a:ext cx="1559486" cy="321928"/>
          </a:xfrm>
          <a:prstGeom prst="rect">
            <a:avLst/>
          </a:prstGeom>
          <a:noFill/>
          <a:ln w="9525">
            <a:noFill/>
            <a:miter lim="800000"/>
            <a:headEnd/>
            <a:tailEnd/>
          </a:ln>
        </p:spPr>
      </p:pic>
      <p:pic>
        <p:nvPicPr>
          <p:cNvPr id="35" name="Picture 17" descr="200811121429081144"/>
          <p:cNvPicPr>
            <a:picLocks noChangeAspect="1" noChangeArrowheads="1"/>
          </p:cNvPicPr>
          <p:nvPr/>
        </p:nvPicPr>
        <p:blipFill>
          <a:blip r:embed="rId16"/>
          <a:srcRect l="16000" r="16000"/>
          <a:stretch>
            <a:fillRect/>
          </a:stretch>
        </p:blipFill>
        <p:spPr bwMode="auto">
          <a:xfrm>
            <a:off x="3365551" y="2511111"/>
            <a:ext cx="895801" cy="748834"/>
          </a:xfrm>
          <a:prstGeom prst="rect">
            <a:avLst/>
          </a:prstGeom>
          <a:noFill/>
          <a:ln w="9525">
            <a:noFill/>
            <a:miter lim="800000"/>
            <a:headEnd/>
            <a:tailEnd/>
          </a:ln>
        </p:spPr>
      </p:pic>
      <p:pic>
        <p:nvPicPr>
          <p:cNvPr id="36" name="Picture 18" descr="20071225162935296"/>
          <p:cNvPicPr>
            <a:picLocks noChangeAspect="1" noChangeArrowheads="1"/>
          </p:cNvPicPr>
          <p:nvPr/>
        </p:nvPicPr>
        <p:blipFill>
          <a:blip r:embed="rId17"/>
          <a:srcRect/>
          <a:stretch>
            <a:fillRect/>
          </a:stretch>
        </p:blipFill>
        <p:spPr bwMode="auto">
          <a:xfrm>
            <a:off x="7475243" y="437143"/>
            <a:ext cx="1566421" cy="615541"/>
          </a:xfrm>
          <a:prstGeom prst="rect">
            <a:avLst/>
          </a:prstGeom>
          <a:noFill/>
          <a:ln w="9525">
            <a:noFill/>
            <a:miter lim="800000"/>
            <a:headEnd/>
            <a:tailEnd/>
          </a:ln>
        </p:spPr>
      </p:pic>
      <p:pic>
        <p:nvPicPr>
          <p:cNvPr id="37" name="Picture 19"/>
          <p:cNvPicPr>
            <a:picLocks noChangeAspect="1" noChangeArrowheads="1"/>
          </p:cNvPicPr>
          <p:nvPr/>
        </p:nvPicPr>
        <p:blipFill>
          <a:blip r:embed="rId18"/>
          <a:srcRect l="7143" t="4987" r="7143" b="12727"/>
          <a:stretch>
            <a:fillRect/>
          </a:stretch>
        </p:blipFill>
        <p:spPr bwMode="auto">
          <a:xfrm>
            <a:off x="1836842" y="3655004"/>
            <a:ext cx="1018274" cy="559876"/>
          </a:xfrm>
          <a:prstGeom prst="rect">
            <a:avLst/>
          </a:prstGeom>
          <a:noFill/>
          <a:ln w="9525">
            <a:noFill/>
            <a:miter lim="800000"/>
            <a:headEnd/>
            <a:tailEnd/>
          </a:ln>
        </p:spPr>
      </p:pic>
      <p:pic>
        <p:nvPicPr>
          <p:cNvPr id="38" name="Picture 20">
            <a:hlinkClick r:id="rId2" action="ppaction://hlinksldjump" tooltip="深圳赛宝"/>
          </p:cNvPr>
          <p:cNvPicPr>
            <a:picLocks noChangeAspect="1" noChangeArrowheads="1"/>
          </p:cNvPicPr>
          <p:nvPr/>
        </p:nvPicPr>
        <p:blipFill>
          <a:blip r:embed="rId19"/>
          <a:srcRect t="3999" r="7878"/>
          <a:stretch>
            <a:fillRect/>
          </a:stretch>
        </p:blipFill>
        <p:spPr bwMode="auto">
          <a:xfrm>
            <a:off x="214447" y="3159241"/>
            <a:ext cx="557543" cy="615863"/>
          </a:xfrm>
          <a:prstGeom prst="rect">
            <a:avLst/>
          </a:prstGeom>
          <a:noFill/>
          <a:ln w="9525">
            <a:noFill/>
            <a:miter lim="800000"/>
            <a:headEnd/>
            <a:tailEnd/>
          </a:ln>
        </p:spPr>
      </p:pic>
      <p:pic>
        <p:nvPicPr>
          <p:cNvPr id="39" name="Picture 21" descr="OE2E4NE)[%J(0BZI5PJ0~2J"/>
          <p:cNvPicPr>
            <a:picLocks noChangeAspect="1" noChangeArrowheads="1"/>
          </p:cNvPicPr>
          <p:nvPr/>
        </p:nvPicPr>
        <p:blipFill>
          <a:blip r:embed="rId20"/>
          <a:srcRect/>
          <a:stretch>
            <a:fillRect/>
          </a:stretch>
        </p:blipFill>
        <p:spPr bwMode="auto">
          <a:xfrm>
            <a:off x="2651346" y="2536503"/>
            <a:ext cx="671850" cy="659019"/>
          </a:xfrm>
          <a:prstGeom prst="rect">
            <a:avLst/>
          </a:prstGeom>
          <a:noFill/>
          <a:ln w="9525">
            <a:noFill/>
            <a:miter lim="800000"/>
            <a:headEnd/>
            <a:tailEnd/>
          </a:ln>
        </p:spPr>
      </p:pic>
      <p:pic>
        <p:nvPicPr>
          <p:cNvPr id="40" name="Picture 22">
            <a:hlinkClick r:id="rId2" action="ppaction://hlinksldjump" tooltip="国家信息技术安全研究中心"/>
          </p:cNvPr>
          <p:cNvPicPr>
            <a:picLocks noChangeAspect="1" noChangeArrowheads="1"/>
          </p:cNvPicPr>
          <p:nvPr/>
        </p:nvPicPr>
        <p:blipFill>
          <a:blip r:embed="rId21"/>
          <a:srcRect l="16080" t="10170" r="11557" b="28813"/>
          <a:stretch>
            <a:fillRect/>
          </a:stretch>
        </p:blipFill>
        <p:spPr bwMode="auto">
          <a:xfrm>
            <a:off x="1848255" y="2930613"/>
            <a:ext cx="671850" cy="671850"/>
          </a:xfrm>
          <a:prstGeom prst="rect">
            <a:avLst/>
          </a:prstGeom>
          <a:noFill/>
          <a:ln w="9525">
            <a:noFill/>
            <a:miter lim="800000"/>
            <a:headEnd/>
            <a:tailEnd/>
          </a:ln>
        </p:spPr>
      </p:pic>
      <p:pic>
        <p:nvPicPr>
          <p:cNvPr id="41" name="Picture 23">
            <a:hlinkClick r:id="rId2" action="ppaction://hlinksldjump" tooltip="浙江省电子产品检验所"/>
          </p:cNvPr>
          <p:cNvPicPr>
            <a:picLocks noChangeAspect="1" noChangeArrowheads="1"/>
          </p:cNvPicPr>
          <p:nvPr/>
        </p:nvPicPr>
        <p:blipFill>
          <a:blip r:embed="rId22"/>
          <a:srcRect l="8888" t="11267" r="11111" b="9859"/>
          <a:stretch>
            <a:fillRect/>
          </a:stretch>
        </p:blipFill>
        <p:spPr bwMode="auto">
          <a:xfrm>
            <a:off x="7475243" y="4370076"/>
            <a:ext cx="503888" cy="391913"/>
          </a:xfrm>
          <a:prstGeom prst="rect">
            <a:avLst/>
          </a:prstGeom>
          <a:noFill/>
          <a:ln w="9525">
            <a:noFill/>
            <a:miter lim="800000"/>
            <a:headEnd/>
            <a:tailEnd/>
          </a:ln>
        </p:spPr>
      </p:pic>
      <p:pic>
        <p:nvPicPr>
          <p:cNvPr id="42" name="Picture 24" descr="chr_logo_news"/>
          <p:cNvPicPr>
            <a:picLocks noChangeAspect="1" noChangeArrowheads="1"/>
          </p:cNvPicPr>
          <p:nvPr/>
        </p:nvPicPr>
        <p:blipFill>
          <a:blip r:embed="rId23"/>
          <a:srcRect/>
          <a:stretch>
            <a:fillRect/>
          </a:stretch>
        </p:blipFill>
        <p:spPr bwMode="auto">
          <a:xfrm>
            <a:off x="7636213" y="2690435"/>
            <a:ext cx="1343701" cy="415241"/>
          </a:xfrm>
          <a:prstGeom prst="rect">
            <a:avLst/>
          </a:prstGeom>
          <a:noFill/>
          <a:ln w="9525">
            <a:noFill/>
            <a:miter lim="800000"/>
            <a:headEnd/>
            <a:tailEnd/>
          </a:ln>
        </p:spPr>
      </p:pic>
      <p:pic>
        <p:nvPicPr>
          <p:cNvPr id="43" name="Picture 25"/>
          <p:cNvPicPr>
            <a:picLocks noChangeAspect="1" noChangeArrowheads="1"/>
          </p:cNvPicPr>
          <p:nvPr/>
        </p:nvPicPr>
        <p:blipFill>
          <a:blip r:embed="rId24"/>
          <a:srcRect/>
          <a:stretch>
            <a:fillRect/>
          </a:stretch>
        </p:blipFill>
        <p:spPr bwMode="auto">
          <a:xfrm>
            <a:off x="7681278" y="1128389"/>
            <a:ext cx="1404354" cy="359253"/>
          </a:xfrm>
          <a:prstGeom prst="rect">
            <a:avLst/>
          </a:prstGeom>
          <a:noFill/>
          <a:ln w="9525">
            <a:noFill/>
            <a:miter lim="800000"/>
            <a:headEnd/>
            <a:tailEnd/>
          </a:ln>
        </p:spPr>
      </p:pic>
      <p:pic>
        <p:nvPicPr>
          <p:cNvPr id="44" name="Picture 26" descr="logo1"/>
          <p:cNvPicPr>
            <a:picLocks noChangeAspect="1" noChangeArrowheads="1"/>
          </p:cNvPicPr>
          <p:nvPr/>
        </p:nvPicPr>
        <p:blipFill>
          <a:blip r:embed="rId25"/>
          <a:srcRect/>
          <a:stretch>
            <a:fillRect/>
          </a:stretch>
        </p:blipFill>
        <p:spPr bwMode="auto">
          <a:xfrm>
            <a:off x="5228725" y="2671683"/>
            <a:ext cx="865474" cy="487558"/>
          </a:xfrm>
          <a:prstGeom prst="rect">
            <a:avLst/>
          </a:prstGeom>
          <a:noFill/>
          <a:ln w="9525">
            <a:noFill/>
            <a:miter lim="800000"/>
            <a:headEnd/>
            <a:tailEnd/>
          </a:ln>
        </p:spPr>
      </p:pic>
      <p:pic>
        <p:nvPicPr>
          <p:cNvPr id="45" name="Picture 27"/>
          <p:cNvPicPr>
            <a:picLocks noChangeAspect="1" noChangeArrowheads="1"/>
          </p:cNvPicPr>
          <p:nvPr/>
        </p:nvPicPr>
        <p:blipFill>
          <a:blip r:embed="rId26"/>
          <a:srcRect/>
          <a:stretch>
            <a:fillRect/>
          </a:stretch>
        </p:blipFill>
        <p:spPr bwMode="auto">
          <a:xfrm>
            <a:off x="5027578" y="1179238"/>
            <a:ext cx="1063763" cy="342924"/>
          </a:xfrm>
          <a:prstGeom prst="rect">
            <a:avLst/>
          </a:prstGeom>
          <a:noFill/>
          <a:ln w="9525">
            <a:noFill/>
            <a:miter lim="800000"/>
            <a:headEnd/>
            <a:tailEnd/>
          </a:ln>
        </p:spPr>
      </p:pic>
      <p:pic>
        <p:nvPicPr>
          <p:cNvPr id="46" name="Picture 28" descr="logo"/>
          <p:cNvPicPr>
            <a:picLocks noChangeAspect="1" noChangeArrowheads="1"/>
          </p:cNvPicPr>
          <p:nvPr/>
        </p:nvPicPr>
        <p:blipFill>
          <a:blip r:embed="rId27"/>
          <a:srcRect/>
          <a:stretch>
            <a:fillRect/>
          </a:stretch>
        </p:blipFill>
        <p:spPr bwMode="auto">
          <a:xfrm>
            <a:off x="4233861" y="1598382"/>
            <a:ext cx="1063763" cy="456065"/>
          </a:xfrm>
          <a:prstGeom prst="rect">
            <a:avLst/>
          </a:prstGeom>
          <a:noFill/>
          <a:ln w="9525">
            <a:noFill/>
            <a:miter lim="800000"/>
            <a:headEnd/>
            <a:tailEnd/>
          </a:ln>
        </p:spPr>
      </p:pic>
      <p:pic>
        <p:nvPicPr>
          <p:cNvPr id="47" name="Picture 29"/>
          <p:cNvPicPr>
            <a:picLocks noChangeAspect="1" noChangeArrowheads="1"/>
          </p:cNvPicPr>
          <p:nvPr/>
        </p:nvPicPr>
        <p:blipFill>
          <a:blip r:embed="rId28"/>
          <a:srcRect/>
          <a:stretch>
            <a:fillRect/>
          </a:stretch>
        </p:blipFill>
        <p:spPr bwMode="auto">
          <a:xfrm>
            <a:off x="5911175" y="2215297"/>
            <a:ext cx="1623638" cy="347589"/>
          </a:xfrm>
          <a:prstGeom prst="rect">
            <a:avLst/>
          </a:prstGeom>
          <a:noFill/>
          <a:ln w="9525">
            <a:noFill/>
            <a:miter lim="800000"/>
            <a:headEnd/>
            <a:tailEnd/>
          </a:ln>
        </p:spPr>
      </p:pic>
      <p:pic>
        <p:nvPicPr>
          <p:cNvPr id="48" name="Picture 30"/>
          <p:cNvPicPr>
            <a:picLocks noChangeAspect="1" noChangeArrowheads="1"/>
          </p:cNvPicPr>
          <p:nvPr/>
        </p:nvPicPr>
        <p:blipFill>
          <a:blip r:embed="rId29"/>
          <a:srcRect/>
          <a:stretch>
            <a:fillRect/>
          </a:stretch>
        </p:blipFill>
        <p:spPr bwMode="auto">
          <a:xfrm>
            <a:off x="4479978" y="2562886"/>
            <a:ext cx="709950" cy="747519"/>
          </a:xfrm>
          <a:prstGeom prst="rect">
            <a:avLst/>
          </a:prstGeom>
          <a:noFill/>
          <a:ln w="9525">
            <a:noFill/>
            <a:miter lim="800000"/>
            <a:headEnd/>
            <a:tailEnd/>
          </a:ln>
        </p:spPr>
      </p:pic>
      <p:pic>
        <p:nvPicPr>
          <p:cNvPr id="49" name="Picture 31"/>
          <p:cNvPicPr>
            <a:picLocks noChangeAspect="1" noChangeArrowheads="1"/>
          </p:cNvPicPr>
          <p:nvPr/>
        </p:nvPicPr>
        <p:blipFill>
          <a:blip r:embed="rId30"/>
          <a:srcRect/>
          <a:stretch>
            <a:fillRect/>
          </a:stretch>
        </p:blipFill>
        <p:spPr bwMode="auto">
          <a:xfrm>
            <a:off x="4699299" y="4025053"/>
            <a:ext cx="1399688" cy="335925"/>
          </a:xfrm>
          <a:prstGeom prst="rect">
            <a:avLst/>
          </a:prstGeom>
          <a:noFill/>
          <a:ln w="9525">
            <a:noFill/>
            <a:miter lim="800000"/>
            <a:headEnd/>
            <a:tailEnd/>
          </a:ln>
        </p:spPr>
      </p:pic>
      <p:pic>
        <p:nvPicPr>
          <p:cNvPr id="50" name="Picture 32"/>
          <p:cNvPicPr>
            <a:picLocks noChangeAspect="1" noChangeArrowheads="1"/>
          </p:cNvPicPr>
          <p:nvPr/>
        </p:nvPicPr>
        <p:blipFill>
          <a:blip r:embed="rId31"/>
          <a:srcRect/>
          <a:stretch>
            <a:fillRect/>
          </a:stretch>
        </p:blipFill>
        <p:spPr bwMode="auto">
          <a:xfrm>
            <a:off x="6243408" y="3973185"/>
            <a:ext cx="1287713" cy="397745"/>
          </a:xfrm>
          <a:prstGeom prst="rect">
            <a:avLst/>
          </a:prstGeom>
          <a:noFill/>
          <a:ln w="9525">
            <a:noFill/>
            <a:miter lim="800000"/>
            <a:headEnd/>
            <a:tailEnd/>
          </a:ln>
        </p:spPr>
      </p:pic>
      <p:pic>
        <p:nvPicPr>
          <p:cNvPr id="51" name="Picture 33"/>
          <p:cNvPicPr>
            <a:picLocks noChangeAspect="1" noChangeArrowheads="1"/>
          </p:cNvPicPr>
          <p:nvPr/>
        </p:nvPicPr>
        <p:blipFill>
          <a:blip r:embed="rId32"/>
          <a:srcRect/>
          <a:stretch>
            <a:fillRect/>
          </a:stretch>
        </p:blipFill>
        <p:spPr bwMode="auto">
          <a:xfrm>
            <a:off x="4834953" y="101879"/>
            <a:ext cx="1623638" cy="456065"/>
          </a:xfrm>
          <a:prstGeom prst="rect">
            <a:avLst/>
          </a:prstGeom>
          <a:noFill/>
          <a:ln w="9525">
            <a:noFill/>
            <a:miter lim="800000"/>
            <a:headEnd/>
            <a:tailEnd/>
          </a:ln>
        </p:spPr>
      </p:pic>
      <p:pic>
        <p:nvPicPr>
          <p:cNvPr id="52" name="Picture 36"/>
          <p:cNvPicPr>
            <a:picLocks noChangeAspect="1" noChangeArrowheads="1"/>
          </p:cNvPicPr>
          <p:nvPr/>
        </p:nvPicPr>
        <p:blipFill>
          <a:blip r:embed="rId33"/>
          <a:srcRect/>
          <a:stretch>
            <a:fillRect/>
          </a:stretch>
        </p:blipFill>
        <p:spPr bwMode="auto">
          <a:xfrm>
            <a:off x="4358132" y="2088423"/>
            <a:ext cx="1293632" cy="431211"/>
          </a:xfrm>
          <a:prstGeom prst="rect">
            <a:avLst/>
          </a:prstGeom>
          <a:noFill/>
          <a:ln w="9525">
            <a:noFill/>
            <a:miter lim="800000"/>
            <a:headEnd/>
            <a:tailEnd/>
          </a:ln>
        </p:spPr>
      </p:pic>
      <p:pic>
        <p:nvPicPr>
          <p:cNvPr id="53" name="Picture 37"/>
          <p:cNvPicPr>
            <a:picLocks noChangeAspect="1" noChangeArrowheads="1"/>
          </p:cNvPicPr>
          <p:nvPr/>
        </p:nvPicPr>
        <p:blipFill>
          <a:blip r:embed="rId34"/>
          <a:srcRect/>
          <a:stretch>
            <a:fillRect/>
          </a:stretch>
        </p:blipFill>
        <p:spPr bwMode="auto">
          <a:xfrm>
            <a:off x="194749" y="3826413"/>
            <a:ext cx="1511663" cy="447900"/>
          </a:xfrm>
          <a:prstGeom prst="rect">
            <a:avLst/>
          </a:prstGeom>
          <a:noFill/>
          <a:ln w="9525">
            <a:noFill/>
            <a:miter lim="800000"/>
            <a:headEnd/>
            <a:tailEnd/>
          </a:ln>
        </p:spPr>
      </p:pic>
      <p:pic>
        <p:nvPicPr>
          <p:cNvPr id="54" name="Picture 37"/>
          <p:cNvPicPr>
            <a:picLocks noChangeAspect="1" noChangeArrowheads="1"/>
          </p:cNvPicPr>
          <p:nvPr/>
        </p:nvPicPr>
        <p:blipFill>
          <a:blip r:embed="rId35"/>
          <a:srcRect/>
          <a:stretch>
            <a:fillRect/>
          </a:stretch>
        </p:blipFill>
        <p:spPr bwMode="auto">
          <a:xfrm>
            <a:off x="2448483" y="1460216"/>
            <a:ext cx="741835" cy="503888"/>
          </a:xfrm>
          <a:prstGeom prst="rect">
            <a:avLst/>
          </a:prstGeom>
          <a:noFill/>
          <a:ln w="9525">
            <a:noFill/>
            <a:miter lim="800000"/>
            <a:headEnd/>
            <a:tailEnd/>
          </a:ln>
        </p:spPr>
      </p:pic>
      <p:pic>
        <p:nvPicPr>
          <p:cNvPr id="55" name="Picture 37" descr="cstclogo"/>
          <p:cNvPicPr>
            <a:picLocks noChangeAspect="1" noChangeArrowheads="1"/>
          </p:cNvPicPr>
          <p:nvPr/>
        </p:nvPicPr>
        <p:blipFill>
          <a:blip r:embed="rId36"/>
          <a:srcRect t="25000" r="45476"/>
          <a:stretch>
            <a:fillRect/>
          </a:stretch>
        </p:blipFill>
        <p:spPr bwMode="auto">
          <a:xfrm>
            <a:off x="2819401" y="3398670"/>
            <a:ext cx="1644634" cy="335925"/>
          </a:xfrm>
          <a:prstGeom prst="rect">
            <a:avLst/>
          </a:prstGeom>
          <a:noFill/>
          <a:ln w="9525">
            <a:noFill/>
            <a:miter lim="800000"/>
            <a:headEnd/>
            <a:tailEnd/>
          </a:ln>
        </p:spPr>
      </p:pic>
      <p:pic>
        <p:nvPicPr>
          <p:cNvPr id="56" name="Picture 1">
            <a:hlinkClick r:id="" action="ppaction://noaction"/>
          </p:cNvPr>
          <p:cNvPicPr>
            <a:picLocks noChangeAspect="1" noChangeArrowheads="1"/>
          </p:cNvPicPr>
          <p:nvPr/>
        </p:nvPicPr>
        <p:blipFill>
          <a:blip r:embed="rId37"/>
          <a:srcRect l="6529" t="13095" r="4811" b="14285"/>
          <a:stretch>
            <a:fillRect/>
          </a:stretch>
        </p:blipFill>
        <p:spPr bwMode="auto">
          <a:xfrm>
            <a:off x="4574784" y="646171"/>
            <a:ext cx="1175738" cy="388414"/>
          </a:xfrm>
          <a:prstGeom prst="rect">
            <a:avLst/>
          </a:prstGeom>
          <a:noFill/>
          <a:ln w="9525">
            <a:noFill/>
            <a:miter lim="800000"/>
            <a:headEnd/>
            <a:tailEnd/>
          </a:ln>
        </p:spPr>
      </p:pic>
      <p:pic>
        <p:nvPicPr>
          <p:cNvPr id="57" name="Picture 39">
            <a:hlinkClick r:id="" action="ppaction://noaction"/>
          </p:cNvPr>
          <p:cNvPicPr>
            <a:picLocks noChangeAspect="1" noChangeArrowheads="1"/>
          </p:cNvPicPr>
          <p:nvPr/>
        </p:nvPicPr>
        <p:blipFill>
          <a:blip r:embed="rId38"/>
          <a:srcRect/>
          <a:stretch>
            <a:fillRect/>
          </a:stretch>
        </p:blipFill>
        <p:spPr bwMode="auto">
          <a:xfrm>
            <a:off x="3950631" y="3858965"/>
            <a:ext cx="634525" cy="769828"/>
          </a:xfrm>
          <a:prstGeom prst="rect">
            <a:avLst/>
          </a:prstGeom>
          <a:noFill/>
          <a:ln w="9525">
            <a:noFill/>
            <a:miter lim="800000"/>
            <a:headEnd/>
            <a:tailEnd/>
          </a:ln>
        </p:spPr>
      </p:pic>
      <p:pic>
        <p:nvPicPr>
          <p:cNvPr id="58" name="Picture 40"/>
          <p:cNvPicPr>
            <a:picLocks noChangeAspect="1" noChangeArrowheads="1"/>
          </p:cNvPicPr>
          <p:nvPr/>
        </p:nvPicPr>
        <p:blipFill>
          <a:blip r:embed="rId39"/>
          <a:srcRect/>
          <a:stretch>
            <a:fillRect/>
          </a:stretch>
        </p:blipFill>
        <p:spPr bwMode="auto">
          <a:xfrm>
            <a:off x="78176" y="694454"/>
            <a:ext cx="727838" cy="701011"/>
          </a:xfrm>
          <a:prstGeom prst="rect">
            <a:avLst/>
          </a:prstGeom>
          <a:noFill/>
          <a:ln w="9525">
            <a:noFill/>
            <a:miter lim="800000"/>
            <a:headEnd/>
            <a:tailEnd/>
          </a:ln>
        </p:spPr>
      </p:pic>
      <p:pic>
        <p:nvPicPr>
          <p:cNvPr id="59" name="Picture 5" descr="shtec">
            <a:hlinkClick r:id="rId2" action="ppaction://hlinksldjump" tooltip="上海安全信息产品测评认证中心"/>
          </p:cNvPr>
          <p:cNvPicPr>
            <a:picLocks noChangeAspect="1" noChangeArrowheads="1"/>
          </p:cNvPicPr>
          <p:nvPr/>
        </p:nvPicPr>
        <p:blipFill>
          <a:blip r:embed="rId40"/>
          <a:srcRect/>
          <a:stretch>
            <a:fillRect/>
          </a:stretch>
        </p:blipFill>
        <p:spPr bwMode="auto">
          <a:xfrm>
            <a:off x="1946496" y="1989692"/>
            <a:ext cx="671850" cy="660186"/>
          </a:xfrm>
          <a:prstGeom prst="rect">
            <a:avLst/>
          </a:prstGeom>
          <a:noFill/>
          <a:ln w="9525">
            <a:noFill/>
            <a:miter lim="800000"/>
            <a:headEnd/>
            <a:tailEnd/>
          </a:ln>
        </p:spPr>
      </p:pic>
      <p:pic>
        <p:nvPicPr>
          <p:cNvPr id="60" name="Picture 41"/>
          <p:cNvPicPr>
            <a:picLocks noChangeAspect="1" noChangeArrowheads="1"/>
          </p:cNvPicPr>
          <p:nvPr/>
        </p:nvPicPr>
        <p:blipFill>
          <a:blip r:embed="rId41"/>
          <a:srcRect/>
          <a:stretch>
            <a:fillRect/>
          </a:stretch>
        </p:blipFill>
        <p:spPr bwMode="auto">
          <a:xfrm>
            <a:off x="6191656" y="1137716"/>
            <a:ext cx="1399688" cy="389580"/>
          </a:xfrm>
          <a:prstGeom prst="rect">
            <a:avLst/>
          </a:prstGeom>
          <a:noFill/>
          <a:ln w="9525">
            <a:noFill/>
            <a:miter lim="800000"/>
            <a:headEnd/>
            <a:tailEnd/>
          </a:ln>
        </p:spPr>
      </p:pic>
      <p:pic>
        <p:nvPicPr>
          <p:cNvPr id="61" name="Picture 42"/>
          <p:cNvPicPr>
            <a:picLocks noChangeAspect="1" noChangeArrowheads="1"/>
          </p:cNvPicPr>
          <p:nvPr/>
        </p:nvPicPr>
        <p:blipFill>
          <a:blip r:embed="rId42"/>
          <a:srcRect/>
          <a:stretch>
            <a:fillRect/>
          </a:stretch>
        </p:blipFill>
        <p:spPr bwMode="auto">
          <a:xfrm>
            <a:off x="5845715" y="598312"/>
            <a:ext cx="1534335" cy="385849"/>
          </a:xfrm>
          <a:prstGeom prst="rect">
            <a:avLst/>
          </a:prstGeom>
          <a:noFill/>
          <a:ln w="9525">
            <a:noFill/>
            <a:miter lim="800000"/>
            <a:headEnd/>
            <a:tailEnd/>
          </a:ln>
        </p:spPr>
      </p:pic>
      <p:pic>
        <p:nvPicPr>
          <p:cNvPr id="62" name="Picture 43"/>
          <p:cNvPicPr>
            <a:picLocks noChangeAspect="1" noChangeArrowheads="1"/>
          </p:cNvPicPr>
          <p:nvPr/>
        </p:nvPicPr>
        <p:blipFill>
          <a:blip r:embed="rId43"/>
          <a:srcRect/>
          <a:stretch>
            <a:fillRect/>
          </a:stretch>
        </p:blipFill>
        <p:spPr bwMode="auto">
          <a:xfrm>
            <a:off x="194749" y="4355846"/>
            <a:ext cx="1406687" cy="405910"/>
          </a:xfrm>
          <a:prstGeom prst="rect">
            <a:avLst/>
          </a:prstGeom>
          <a:noFill/>
          <a:ln w="9525">
            <a:noFill/>
            <a:miter lim="800000"/>
            <a:headEnd/>
            <a:tailEnd/>
          </a:ln>
        </p:spPr>
      </p:pic>
      <p:pic>
        <p:nvPicPr>
          <p:cNvPr id="63" name="Picture 44"/>
          <p:cNvPicPr>
            <a:picLocks noChangeAspect="1" noChangeArrowheads="1"/>
          </p:cNvPicPr>
          <p:nvPr/>
        </p:nvPicPr>
        <p:blipFill>
          <a:blip r:embed="rId44"/>
          <a:srcRect/>
          <a:stretch>
            <a:fillRect/>
          </a:stretch>
        </p:blipFill>
        <p:spPr bwMode="auto">
          <a:xfrm>
            <a:off x="1841770" y="4335127"/>
            <a:ext cx="1011275" cy="318429"/>
          </a:xfrm>
          <a:prstGeom prst="rect">
            <a:avLst/>
          </a:prstGeom>
          <a:noFill/>
          <a:ln w="9525">
            <a:noFill/>
            <a:miter lim="800000"/>
            <a:headEnd/>
            <a:tailEnd/>
          </a:ln>
        </p:spPr>
      </p:pic>
      <p:pic>
        <p:nvPicPr>
          <p:cNvPr id="64" name="Picture 3"/>
          <p:cNvPicPr>
            <a:picLocks noChangeAspect="1" noChangeArrowheads="1"/>
          </p:cNvPicPr>
          <p:nvPr/>
        </p:nvPicPr>
        <p:blipFill>
          <a:blip r:embed="rId45"/>
          <a:srcRect l="12463" t="37456" r="9052" b="29094"/>
          <a:stretch>
            <a:fillRect/>
          </a:stretch>
        </p:blipFill>
        <p:spPr bwMode="auto">
          <a:xfrm>
            <a:off x="5499574" y="1653702"/>
            <a:ext cx="1606633" cy="430754"/>
          </a:xfrm>
          <a:prstGeom prst="rect">
            <a:avLst/>
          </a:prstGeom>
          <a:noFill/>
          <a:ln w="9525">
            <a:noFill/>
            <a:miter lim="800000"/>
            <a:headEnd/>
            <a:tailEnd/>
          </a:ln>
        </p:spPr>
      </p:pic>
      <p:pic>
        <p:nvPicPr>
          <p:cNvPr id="65" name="Picture 41" descr="http://t1.baidu.com/it/u=3080105934,1102233837&amp;fm=23&amp;gp=0.jpg"/>
          <p:cNvPicPr>
            <a:picLocks noChangeAspect="1" noChangeArrowheads="1"/>
          </p:cNvPicPr>
          <p:nvPr/>
        </p:nvPicPr>
        <p:blipFill>
          <a:blip r:embed="rId46"/>
          <a:srcRect/>
          <a:stretch>
            <a:fillRect/>
          </a:stretch>
        </p:blipFill>
        <p:spPr bwMode="auto">
          <a:xfrm>
            <a:off x="7562715" y="1648881"/>
            <a:ext cx="1418284" cy="374472"/>
          </a:xfrm>
          <a:prstGeom prst="rect">
            <a:avLst/>
          </a:prstGeom>
          <a:noFill/>
          <a:ln w="9525">
            <a:noFill/>
            <a:miter lim="800000"/>
            <a:headEnd/>
            <a:tailEnd/>
          </a:ln>
        </p:spPr>
      </p:pic>
      <p:pic>
        <p:nvPicPr>
          <p:cNvPr id="66" name="Picture 2"/>
          <p:cNvPicPr>
            <a:picLocks noChangeAspect="1" noChangeArrowheads="1"/>
          </p:cNvPicPr>
          <p:nvPr/>
        </p:nvPicPr>
        <p:blipFill>
          <a:blip r:embed="rId47"/>
          <a:srcRect/>
          <a:stretch>
            <a:fillRect/>
          </a:stretch>
        </p:blipFill>
        <p:spPr bwMode="auto">
          <a:xfrm>
            <a:off x="7801955" y="2159541"/>
            <a:ext cx="1050215" cy="360093"/>
          </a:xfrm>
          <a:prstGeom prst="rect">
            <a:avLst/>
          </a:prstGeom>
          <a:noFill/>
          <a:ln w="9525">
            <a:noFill/>
            <a:miter lim="800000"/>
            <a:headEnd/>
            <a:tailEnd/>
          </a:ln>
        </p:spPr>
      </p:pic>
      <p:pic>
        <p:nvPicPr>
          <p:cNvPr id="67" name="Picture 2"/>
          <p:cNvPicPr>
            <a:picLocks noChangeAspect="1" noChangeArrowheads="1"/>
          </p:cNvPicPr>
          <p:nvPr/>
        </p:nvPicPr>
        <p:blipFill>
          <a:blip r:embed="rId48"/>
          <a:srcRect l="24496" t="25978" r="30537" b="30447"/>
          <a:stretch>
            <a:fillRect/>
          </a:stretch>
        </p:blipFill>
        <p:spPr bwMode="auto">
          <a:xfrm>
            <a:off x="7772400" y="3180135"/>
            <a:ext cx="1197651" cy="749840"/>
          </a:xfrm>
          <a:prstGeom prst="rect">
            <a:avLst/>
          </a:prstGeom>
          <a:noFill/>
          <a:ln w="9525">
            <a:noFill/>
            <a:miter lim="800000"/>
            <a:headEnd/>
            <a:tailEnd/>
          </a:ln>
        </p:spPr>
      </p:pic>
      <p:pic>
        <p:nvPicPr>
          <p:cNvPr id="3074" name="Picture 2"/>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159223" y="2690435"/>
            <a:ext cx="1432121" cy="41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4362" y="2319785"/>
            <a:ext cx="10477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1"/>
          <a:stretch>
            <a:fillRect/>
          </a:stretch>
        </p:blipFill>
        <p:spPr>
          <a:xfrm>
            <a:off x="2862674" y="2019033"/>
            <a:ext cx="1211292" cy="436985"/>
          </a:xfrm>
          <a:prstGeom prst="rect">
            <a:avLst/>
          </a:prstGeom>
        </p:spPr>
      </p:pic>
      <p:pic>
        <p:nvPicPr>
          <p:cNvPr id="4" name="Picture 3"/>
          <p:cNvPicPr>
            <a:picLocks noChangeAspect="1"/>
          </p:cNvPicPr>
          <p:nvPr/>
        </p:nvPicPr>
        <p:blipFill>
          <a:blip r:embed="rId52"/>
          <a:stretch>
            <a:fillRect/>
          </a:stretch>
        </p:blipFill>
        <p:spPr>
          <a:xfrm>
            <a:off x="1046457" y="1486071"/>
            <a:ext cx="1352172" cy="441383"/>
          </a:xfrm>
          <a:prstGeom prst="rect">
            <a:avLst/>
          </a:prstGeom>
        </p:spPr>
      </p:pic>
      <p:pic>
        <p:nvPicPr>
          <p:cNvPr id="5" name="Picture 4"/>
          <p:cNvPicPr>
            <a:picLocks noChangeAspect="1"/>
          </p:cNvPicPr>
          <p:nvPr/>
        </p:nvPicPr>
        <p:blipFill>
          <a:blip r:embed="rId53"/>
          <a:stretch>
            <a:fillRect/>
          </a:stretch>
        </p:blipFill>
        <p:spPr>
          <a:xfrm>
            <a:off x="8136789" y="4065716"/>
            <a:ext cx="904875" cy="857250"/>
          </a:xfrm>
          <a:prstGeom prst="rect">
            <a:avLst/>
          </a:prstGeom>
        </p:spPr>
      </p:pic>
      <p:pic>
        <p:nvPicPr>
          <p:cNvPr id="6" name="Picture 5"/>
          <p:cNvPicPr>
            <a:picLocks noChangeAspect="1"/>
          </p:cNvPicPr>
          <p:nvPr/>
        </p:nvPicPr>
        <p:blipFill>
          <a:blip r:embed="rId54"/>
          <a:stretch>
            <a:fillRect/>
          </a:stretch>
        </p:blipFill>
        <p:spPr>
          <a:xfrm>
            <a:off x="6636247" y="131134"/>
            <a:ext cx="1584963" cy="366336"/>
          </a:xfrm>
          <a:prstGeom prst="rect">
            <a:avLst/>
          </a:prstGeom>
        </p:spPr>
      </p:pic>
      <p:pic>
        <p:nvPicPr>
          <p:cNvPr id="7" name="Picture 6"/>
          <p:cNvPicPr>
            <a:picLocks noChangeAspect="1"/>
          </p:cNvPicPr>
          <p:nvPr/>
        </p:nvPicPr>
        <p:blipFill>
          <a:blip r:embed="rId55"/>
          <a:stretch>
            <a:fillRect/>
          </a:stretch>
        </p:blipFill>
        <p:spPr>
          <a:xfrm>
            <a:off x="4621893" y="3490663"/>
            <a:ext cx="2122429" cy="345170"/>
          </a:xfrm>
          <a:prstGeom prst="rect">
            <a:avLst/>
          </a:prstGeom>
        </p:spPr>
      </p:pic>
    </p:spTree>
    <p:extLst>
      <p:ext uri="{BB962C8B-B14F-4D97-AF65-F5344CB8AC3E}">
        <p14:creationId xmlns:p14="http://schemas.microsoft.com/office/powerpoint/2010/main" val="350851831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itle 5"/>
          <p:cNvSpPr>
            <a:spLocks noGrp="1"/>
          </p:cNvSpPr>
          <p:nvPr>
            <p:ph type="title"/>
          </p:nvPr>
        </p:nvSpPr>
        <p:spPr>
          <a:xfrm>
            <a:off x="331470" y="235064"/>
            <a:ext cx="7136130" cy="430887"/>
          </a:xfrm>
        </p:spPr>
        <p:txBody>
          <a:bodyPr/>
          <a:lstStyle/>
          <a:p>
            <a:r>
              <a:rPr lang="en-US" altLang="zh-CN" sz="3200" dirty="0" smtClean="0"/>
              <a:t>Case Study---</a:t>
            </a:r>
            <a:r>
              <a:rPr lang="zh-CN" altLang="en-US" sz="3200" dirty="0" smtClean="0"/>
              <a:t>天津银行</a:t>
            </a:r>
            <a:endParaRPr lang="en-US" sz="3200" dirty="0" smtClean="0"/>
          </a:p>
        </p:txBody>
      </p:sp>
      <p:sp>
        <p:nvSpPr>
          <p:cNvPr id="5" name="Subtitle 4"/>
          <p:cNvSpPr>
            <a:spLocks noGrp="1"/>
          </p:cNvSpPr>
          <p:nvPr>
            <p:ph sz="quarter" idx="10"/>
          </p:nvPr>
        </p:nvSpPr>
        <p:spPr>
          <a:xfrm>
            <a:off x="348210" y="855024"/>
            <a:ext cx="8117904" cy="3278826"/>
          </a:xfrm>
        </p:spPr>
        <p:txBody>
          <a:bodyPr/>
          <a:lstStyle/>
          <a:p>
            <a:r>
              <a:rPr lang="en-US" altLang="zh-CN" dirty="0" smtClean="0">
                <a:solidFill>
                  <a:schemeClr val="tx1"/>
                </a:solidFill>
              </a:rPr>
              <a:t>HP </a:t>
            </a:r>
            <a:r>
              <a:rPr lang="en-US" altLang="zh-CN" dirty="0">
                <a:solidFill>
                  <a:schemeClr val="tx1"/>
                </a:solidFill>
              </a:rPr>
              <a:t>Fortify</a:t>
            </a:r>
            <a:r>
              <a:rPr lang="zh-CN" altLang="en-US" dirty="0">
                <a:solidFill>
                  <a:schemeClr val="tx1"/>
                </a:solidFill>
              </a:rPr>
              <a:t>提升软件质量确保</a:t>
            </a:r>
            <a:r>
              <a:rPr lang="zh-CN" altLang="en-US" dirty="0" smtClean="0">
                <a:solidFill>
                  <a:schemeClr val="tx1"/>
                </a:solidFill>
              </a:rPr>
              <a:t>天津银行</a:t>
            </a:r>
            <a:r>
              <a:rPr lang="zh-CN" altLang="en-US" dirty="0">
                <a:solidFill>
                  <a:schemeClr val="tx1"/>
                </a:solidFill>
              </a:rPr>
              <a:t>为用户提供安全的金融产品</a:t>
            </a:r>
            <a:r>
              <a:rPr lang="en-GB" sz="1600" b="0" dirty="0" smtClean="0">
                <a:solidFill>
                  <a:schemeClr val="tx1"/>
                </a:solidFill>
              </a:rPr>
              <a:t/>
            </a:r>
            <a:br>
              <a:rPr lang="en-GB" sz="1600" b="0" dirty="0" smtClean="0">
                <a:solidFill>
                  <a:schemeClr val="tx1"/>
                </a:solidFill>
              </a:rPr>
            </a:br>
            <a:endParaRPr lang="en-GB" sz="1600" b="0" dirty="0" smtClean="0">
              <a:solidFill>
                <a:schemeClr val="tx1"/>
              </a:solidFill>
            </a:endParaRPr>
          </a:p>
        </p:txBody>
      </p:sp>
      <p:grpSp>
        <p:nvGrpSpPr>
          <p:cNvPr id="25" name="Group 24"/>
          <p:cNvGrpSpPr/>
          <p:nvPr/>
        </p:nvGrpSpPr>
        <p:grpSpPr>
          <a:xfrm>
            <a:off x="328823" y="1605517"/>
            <a:ext cx="2592218" cy="2059044"/>
            <a:chOff x="328823" y="1592582"/>
            <a:chExt cx="2592218" cy="1506301"/>
          </a:xfrm>
        </p:grpSpPr>
        <p:sp>
          <p:nvSpPr>
            <p:cNvPr id="26" name="Pentagon 25"/>
            <p:cNvSpPr/>
            <p:nvPr/>
          </p:nvSpPr>
          <p:spPr>
            <a:xfrm>
              <a:off x="360721" y="1592582"/>
              <a:ext cx="2560320" cy="28001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r>
                <a:rPr lang="zh-CN" altLang="en-US" sz="1200" b="1" dirty="0" smtClean="0"/>
                <a:t>目标</a:t>
              </a:r>
              <a:endParaRPr lang="en-GB" sz="1200" b="1" dirty="0">
                <a:cs typeface="Arial"/>
              </a:endParaRPr>
            </a:p>
          </p:txBody>
        </p:sp>
        <p:sp>
          <p:nvSpPr>
            <p:cNvPr id="27" name="TextBox 4"/>
            <p:cNvSpPr txBox="1">
              <a:spLocks noChangeArrowheads="1"/>
            </p:cNvSpPr>
            <p:nvPr/>
          </p:nvSpPr>
          <p:spPr bwMode="auto">
            <a:xfrm>
              <a:off x="328823" y="2108201"/>
              <a:ext cx="2484716" cy="99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a:buFont typeface="Arial" pitchFamily="34" charset="0"/>
                <a:buChar char="•"/>
              </a:pPr>
              <a:r>
                <a:rPr lang="zh-CN" altLang="en-US" sz="1100" dirty="0" smtClean="0"/>
                <a:t>天津银行</a:t>
              </a:r>
              <a:r>
                <a:rPr lang="zh-CN" altLang="en-US" sz="1100" dirty="0"/>
                <a:t>要在有限的人员投入下保证系统质量</a:t>
              </a:r>
              <a:r>
                <a:rPr lang="zh-CN" altLang="en-US" sz="1100" dirty="0" smtClean="0"/>
                <a:t>、快速</a:t>
              </a:r>
              <a:r>
                <a:rPr lang="zh-CN" altLang="en-US" sz="1100" dirty="0"/>
                <a:t>交付应用服务，纯手工人工非自动化的方式已然不能适应业务的快速变化，所以亟需要采用专业的自动化测试工具，通过一组全面规则、测试机制在软件开发、测试过程中发现和管理软件的安全隐患，进而提升审核</a:t>
              </a:r>
              <a:r>
                <a:rPr lang="zh-CN" altLang="en-US" sz="1100" dirty="0" smtClean="0"/>
                <a:t>效率</a:t>
              </a:r>
              <a:endParaRPr lang="en-US" sz="1100" dirty="0">
                <a:latin typeface="+mn-lt"/>
              </a:endParaRPr>
            </a:p>
          </p:txBody>
        </p:sp>
      </p:grpSp>
      <p:grpSp>
        <p:nvGrpSpPr>
          <p:cNvPr id="28" name="Group 27"/>
          <p:cNvGrpSpPr/>
          <p:nvPr/>
        </p:nvGrpSpPr>
        <p:grpSpPr>
          <a:xfrm>
            <a:off x="3099899" y="1626780"/>
            <a:ext cx="2570954" cy="2411248"/>
            <a:chOff x="3000185" y="1608141"/>
            <a:chExt cx="2570954" cy="1678241"/>
          </a:xfrm>
        </p:grpSpPr>
        <p:sp>
          <p:nvSpPr>
            <p:cNvPr id="29" name="Pentagon 28"/>
            <p:cNvSpPr/>
            <p:nvPr/>
          </p:nvSpPr>
          <p:spPr>
            <a:xfrm>
              <a:off x="3010819" y="1608141"/>
              <a:ext cx="2560320" cy="296012"/>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spcAft>
                  <a:spcPts val="400"/>
                </a:spcAft>
                <a:defRPr/>
              </a:pPr>
              <a:r>
                <a:rPr lang="zh-CN" altLang="en-US" sz="1200" b="1" dirty="0" smtClean="0">
                  <a:cs typeface="Arial"/>
                </a:rPr>
                <a:t>惠普解决方案及服务</a:t>
              </a:r>
              <a:r>
                <a:rPr lang="en-GB" sz="1200" b="1" dirty="0" smtClean="0">
                  <a:cs typeface="Arial"/>
                </a:rPr>
                <a:t>	</a:t>
              </a:r>
              <a:endParaRPr lang="en-US" sz="1200" b="1" dirty="0">
                <a:cs typeface="Arial"/>
              </a:endParaRPr>
            </a:p>
          </p:txBody>
        </p:sp>
        <p:sp>
          <p:nvSpPr>
            <p:cNvPr id="30" name="TextBox 41"/>
            <p:cNvSpPr txBox="1">
              <a:spLocks noChangeArrowheads="1"/>
            </p:cNvSpPr>
            <p:nvPr/>
          </p:nvSpPr>
          <p:spPr bwMode="auto">
            <a:xfrm>
              <a:off x="3000185" y="2108205"/>
              <a:ext cx="2468563" cy="117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a:buFont typeface="Arial" pitchFamily="34" charset="0"/>
                <a:buChar char="•"/>
              </a:pPr>
              <a:r>
                <a:rPr lang="en-US" altLang="zh-CN" sz="1100" dirty="0" smtClean="0"/>
                <a:t>HP </a:t>
              </a:r>
              <a:r>
                <a:rPr lang="en-US" altLang="zh-CN" sz="1100" dirty="0"/>
                <a:t>Fortify</a:t>
              </a:r>
              <a:r>
                <a:rPr lang="zh-CN" altLang="en-US" sz="1100" dirty="0"/>
                <a:t>在业界拥有很好的用户口碑，国内</a:t>
              </a:r>
              <a:r>
                <a:rPr lang="zh-CN" altLang="en-US" sz="1100" dirty="0" smtClean="0"/>
                <a:t>许多</a:t>
              </a:r>
              <a:r>
                <a:rPr lang="zh-CN" altLang="en-US" sz="1100" dirty="0"/>
                <a:t>金融企业也广为应用这款产品进行软件安全测试。</a:t>
              </a:r>
              <a:r>
                <a:rPr lang="en-US" altLang="zh-CN" sz="1100" dirty="0"/>
                <a:t>HP Fortify</a:t>
              </a:r>
              <a:r>
                <a:rPr lang="zh-CN" altLang="en-US" sz="1100" dirty="0"/>
                <a:t>是一个静态的软件源代码安全测试工具，拥有最全面的安全代码规则包，支持市场上最流行、最多样化的编程语言，安全漏洞检查也最为彻底。成熟领先的产品、丰富的实施经验、</a:t>
              </a:r>
              <a:r>
                <a:rPr lang="zh-CN" altLang="en-US" sz="1100" dirty="0" smtClean="0"/>
                <a:t>专业的</a:t>
              </a:r>
              <a:r>
                <a:rPr lang="zh-CN" altLang="en-US" sz="1100" dirty="0"/>
                <a:t>服务团队让天津银行锁定惠</a:t>
              </a:r>
              <a:r>
                <a:rPr lang="zh-CN" altLang="en-US" sz="1100" dirty="0" smtClean="0"/>
                <a:t>普</a:t>
              </a:r>
              <a:endParaRPr lang="en-US" sz="1100" dirty="0">
                <a:latin typeface="+mn-lt"/>
              </a:endParaRPr>
            </a:p>
          </p:txBody>
        </p:sp>
      </p:grpSp>
      <p:grpSp>
        <p:nvGrpSpPr>
          <p:cNvPr id="31" name="Group 30"/>
          <p:cNvGrpSpPr/>
          <p:nvPr/>
        </p:nvGrpSpPr>
        <p:grpSpPr>
          <a:xfrm>
            <a:off x="5870976" y="1626781"/>
            <a:ext cx="2560320" cy="1067896"/>
            <a:chOff x="5761956" y="1608139"/>
            <a:chExt cx="2560320" cy="732186"/>
          </a:xfrm>
        </p:grpSpPr>
        <p:sp>
          <p:nvSpPr>
            <p:cNvPr id="32" name="Pentagon 31"/>
            <p:cNvSpPr/>
            <p:nvPr/>
          </p:nvSpPr>
          <p:spPr>
            <a:xfrm>
              <a:off x="5761956" y="1608139"/>
              <a:ext cx="2560320" cy="291602"/>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spcAft>
                  <a:spcPts val="400"/>
                </a:spcAft>
                <a:defRPr/>
              </a:pPr>
              <a:r>
                <a:rPr lang="zh-CN" altLang="en-US" sz="1200" b="1" dirty="0" smtClean="0">
                  <a:cs typeface="Arial"/>
                </a:rPr>
                <a:t>成效</a:t>
              </a:r>
              <a:endParaRPr lang="en-GB" sz="1200" b="1" dirty="0">
                <a:cs typeface="Arial"/>
              </a:endParaRPr>
            </a:p>
          </p:txBody>
        </p:sp>
        <p:sp>
          <p:nvSpPr>
            <p:cNvPr id="33" name="TextBox 43"/>
            <p:cNvSpPr txBox="1">
              <a:spLocks noChangeArrowheads="1"/>
            </p:cNvSpPr>
            <p:nvPr/>
          </p:nvSpPr>
          <p:spPr bwMode="auto">
            <a:xfrm>
              <a:off x="5761956" y="2108201"/>
              <a:ext cx="2449175" cy="23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173038" indent="-173038">
                <a:spcBef>
                  <a:spcPts val="1200"/>
                </a:spcBef>
                <a:spcAft>
                  <a:spcPts val="400"/>
                </a:spcAft>
                <a:buFont typeface="Arial" pitchFamily="34" charset="0"/>
                <a:buChar char="•"/>
                <a:defRPr sz="1600">
                  <a:latin typeface="HP Simplified"/>
                  <a:cs typeface="HP Simplified"/>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zh-CN" altLang="en-US" sz="1100" dirty="0" smtClean="0"/>
                <a:t>对</a:t>
              </a:r>
              <a:r>
                <a:rPr lang="zh-CN" altLang="en-US" sz="1100" dirty="0"/>
                <a:t>源代码进行安全漏洞扫描时省时</a:t>
              </a:r>
              <a:r>
                <a:rPr lang="zh-CN" altLang="en-US" sz="1100" dirty="0" smtClean="0"/>
                <a:t>省力</a:t>
              </a:r>
              <a:endParaRPr lang="en-GB" sz="1100" dirty="0" smtClean="0"/>
            </a:p>
          </p:txBody>
        </p:sp>
      </p:grpSp>
      <p:sp>
        <p:nvSpPr>
          <p:cNvPr id="35" name="Pentagon 34"/>
          <p:cNvSpPr/>
          <p:nvPr/>
        </p:nvSpPr>
        <p:spPr>
          <a:xfrm>
            <a:off x="328825" y="4322923"/>
            <a:ext cx="8151813" cy="308926"/>
          </a:xfrm>
          <a:prstGeom prst="homePlate">
            <a:avLst>
              <a:gd name="adj" fmla="val 3304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r>
              <a:rPr lang="zh-CN" altLang="en-US" sz="1100" b="1" dirty="0" smtClean="0"/>
              <a:t>代码</a:t>
            </a:r>
            <a:r>
              <a:rPr lang="zh-CN" altLang="en-US" sz="1100" b="1" dirty="0"/>
              <a:t>审核更规范、更精确，提升代码审核效率</a:t>
            </a:r>
            <a:endParaRPr lang="ja-JP" altLang="en-US" sz="1100" b="1" dirty="0" smtClean="0"/>
          </a:p>
        </p:txBody>
      </p:sp>
      <p:pic>
        <p:nvPicPr>
          <p:cNvPr id="3" name="Picture 2"/>
          <p:cNvPicPr>
            <a:picLocks noChangeAspect="1"/>
          </p:cNvPicPr>
          <p:nvPr/>
        </p:nvPicPr>
        <p:blipFill>
          <a:blip r:embed="rId3"/>
          <a:stretch>
            <a:fillRect/>
          </a:stretch>
        </p:blipFill>
        <p:spPr>
          <a:xfrm>
            <a:off x="6716833" y="171921"/>
            <a:ext cx="2120198" cy="683103"/>
          </a:xfrm>
          <a:prstGeom prst="rect">
            <a:avLst/>
          </a:prstGeom>
        </p:spPr>
      </p:pic>
    </p:spTree>
    <p:extLst>
      <p:ext uri="{BB962C8B-B14F-4D97-AF65-F5344CB8AC3E}">
        <p14:creationId xmlns:p14="http://schemas.microsoft.com/office/powerpoint/2010/main" val="31283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313" y="666750"/>
            <a:ext cx="8199615" cy="3225981"/>
          </a:xfrm>
        </p:spPr>
        <p:txBody>
          <a:bodyPr/>
          <a:lstStyle/>
          <a:p>
            <a:r>
              <a:rPr lang="en-US" altLang="zh-CN" sz="2400" dirty="0" smtClean="0">
                <a:latin typeface="+mj-ea"/>
                <a:cs typeface="Arial" charset="0"/>
              </a:rPr>
              <a:t/>
            </a:r>
            <a:br>
              <a:rPr lang="en-US" altLang="zh-CN" sz="2400" dirty="0" smtClean="0">
                <a:latin typeface="+mj-ea"/>
                <a:cs typeface="Arial" charset="0"/>
              </a:rPr>
            </a:br>
            <a:r>
              <a:rPr lang="en-US" altLang="zh-CN" sz="2400" dirty="0" smtClean="0">
                <a:latin typeface="+mj-ea"/>
                <a:cs typeface="Arial" charset="0"/>
              </a:rPr>
              <a:t/>
            </a:r>
            <a:br>
              <a:rPr lang="en-US" altLang="zh-CN" sz="2400" dirty="0" smtClean="0">
                <a:latin typeface="+mj-ea"/>
                <a:cs typeface="Arial" charset="0"/>
              </a:rPr>
            </a:br>
            <a:r>
              <a:rPr lang="zh-CN" altLang="en-US" sz="2800" dirty="0" smtClean="0"/>
              <a:t>“</a:t>
            </a:r>
            <a:r>
              <a:rPr lang="zh-CN" altLang="en-US" sz="2800" b="0" dirty="0"/>
              <a:t>通过人工方式进行代码审核，存在标准不统一、源代码扫描不规范、细小错误不能发现等问题，软件即使审计通过上线了，在实际运行过程中风险依然非常大。采用成熟的代码检测工具来进一步完善系统测试流程，能够消除代码潜在的风险，提高代码的质量、可读性和可维护性，保护银行的应用。</a:t>
            </a:r>
            <a:r>
              <a:rPr lang="zh-CN" altLang="en-US" sz="2800" dirty="0" smtClean="0"/>
              <a:t>”</a:t>
            </a:r>
            <a:r>
              <a:rPr lang="en-US" altLang="zh-CN" sz="2800" dirty="0" smtClean="0"/>
              <a:t/>
            </a:r>
            <a:br>
              <a:rPr lang="en-US" altLang="zh-CN" sz="2800" dirty="0" smtClean="0"/>
            </a:br>
            <a:r>
              <a:rPr lang="zh-CN" altLang="en-US" sz="2800" b="0" dirty="0"/>
              <a:t/>
            </a:r>
            <a:br>
              <a:rPr lang="zh-CN" altLang="en-US" sz="2800" b="0" dirty="0"/>
            </a:br>
            <a:r>
              <a:rPr lang="en-US" altLang="zh-CN" sz="2400" b="0" dirty="0"/>
              <a:t>– </a:t>
            </a:r>
            <a:r>
              <a:rPr lang="zh-CN" altLang="en-US" sz="2400" b="0" dirty="0"/>
              <a:t>天津银行信息科技部许平副总经理</a:t>
            </a:r>
            <a:r>
              <a:rPr lang="en-GB" altLang="zh-CN" sz="2800" dirty="0" smtClean="0">
                <a:latin typeface="+mj-ea"/>
                <a:cs typeface="Arial" charset="0"/>
              </a:rPr>
              <a:t/>
            </a:r>
            <a:br>
              <a:rPr lang="en-GB" altLang="zh-CN" sz="2800" dirty="0" smtClean="0">
                <a:latin typeface="+mj-ea"/>
                <a:cs typeface="Arial" charset="0"/>
              </a:rPr>
            </a:br>
            <a:r>
              <a:rPr lang="zh-CN" altLang="en-US" sz="2400" dirty="0" smtClean="0">
                <a:latin typeface="+mj-ea"/>
                <a:cs typeface="Arial" charset="0"/>
              </a:rPr>
              <a:t/>
            </a:r>
            <a:br>
              <a:rPr lang="zh-CN" altLang="en-US" sz="2400" dirty="0" smtClean="0">
                <a:latin typeface="+mj-ea"/>
                <a:cs typeface="Arial" charset="0"/>
              </a:rPr>
            </a:br>
            <a:r>
              <a:rPr lang="zh-CN" altLang="en-US" sz="2800" b="0" dirty="0" smtClean="0">
                <a:latin typeface="+mj-ea"/>
                <a:cs typeface="Arial" charset="0"/>
              </a:rPr>
              <a:t/>
            </a:r>
            <a:br>
              <a:rPr lang="zh-CN" altLang="en-US" sz="2800" b="0" dirty="0" smtClean="0">
                <a:latin typeface="+mj-ea"/>
                <a:cs typeface="Arial" charset="0"/>
              </a:rPr>
            </a:br>
            <a:endParaRPr lang="en-US" sz="2800" b="0" dirty="0" smtClean="0">
              <a:solidFill>
                <a:schemeClr val="tx1"/>
              </a:solidFill>
              <a:latin typeface="+mj-ea"/>
              <a:cs typeface="Arial" charset="0"/>
            </a:endParaRPr>
          </a:p>
        </p:txBody>
      </p:sp>
      <p:pic>
        <p:nvPicPr>
          <p:cNvPr id="4" name="Picture 3"/>
          <p:cNvPicPr>
            <a:picLocks noChangeAspect="1"/>
          </p:cNvPicPr>
          <p:nvPr/>
        </p:nvPicPr>
        <p:blipFill>
          <a:blip r:embed="rId2"/>
          <a:stretch>
            <a:fillRect/>
          </a:stretch>
        </p:blipFill>
        <p:spPr>
          <a:xfrm>
            <a:off x="6525337" y="209633"/>
            <a:ext cx="2121592" cy="682811"/>
          </a:xfrm>
          <a:prstGeom prst="rect">
            <a:avLst/>
          </a:prstGeom>
        </p:spPr>
      </p:pic>
    </p:spTree>
    <p:extLst>
      <p:ext uri="{BB962C8B-B14F-4D97-AF65-F5344CB8AC3E}">
        <p14:creationId xmlns:p14="http://schemas.microsoft.com/office/powerpoint/2010/main" val="264449159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8223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br>
              <a:rPr lang="en-US" dirty="0" smtClean="0"/>
            </a:br>
            <a:r>
              <a:rPr lang="en-US" dirty="0" smtClean="0"/>
              <a:t/>
            </a:r>
            <a:br>
              <a:rPr lang="en-US" dirty="0" smtClean="0"/>
            </a:br>
            <a:r>
              <a:rPr lang="zh-CN" altLang="en-US" dirty="0" smtClean="0"/>
              <a:t>张东英</a:t>
            </a:r>
            <a:r>
              <a:rPr lang="en-US" altLang="zh-CN" dirty="0" smtClean="0"/>
              <a:t/>
            </a:r>
            <a:br>
              <a:rPr lang="en-US" altLang="zh-CN" dirty="0" smtClean="0"/>
            </a:br>
            <a:r>
              <a:rPr lang="en-US" altLang="zh-CN" dirty="0" smtClean="0"/>
              <a:t>Dongying.zhang@hp.com</a:t>
            </a:r>
            <a:endParaRPr lang="en-US" dirty="0"/>
          </a:p>
        </p:txBody>
      </p:sp>
      <p:pic>
        <p:nvPicPr>
          <p:cNvPr id="3" name="Picture 2"/>
          <p:cNvPicPr>
            <a:picLocks noChangeAspect="1"/>
          </p:cNvPicPr>
          <p:nvPr/>
        </p:nvPicPr>
        <p:blipFill rotWithShape="1">
          <a:blip r:embed="rId2" cstate="screen">
            <a:lum contrast="4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803491"/>
            <a:ext cx="9144000" cy="1386672"/>
          </a:xfrm>
          <a:prstGeom prst="rect">
            <a:avLst/>
          </a:prstGeom>
        </p:spPr>
      </p:pic>
    </p:spTree>
    <p:extLst>
      <p:ext uri="{BB962C8B-B14F-4D97-AF65-F5344CB8AC3E}">
        <p14:creationId xmlns:p14="http://schemas.microsoft.com/office/powerpoint/2010/main" val="89539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zh-CN" altLang="en-US" dirty="0" smtClean="0"/>
              <a:t>应用安全的现状</a:t>
            </a:r>
            <a:endParaRPr lang="en-US" dirty="0"/>
          </a:p>
        </p:txBody>
      </p:sp>
      <p:pic>
        <p:nvPicPr>
          <p:cNvPr id="5123" name="Picture 3" descr="Z:\Clients\HP\img\hi-res\shutterstock_73381366.jpg"/>
          <p:cNvPicPr>
            <a:picLocks noChangeAspect="1" noChangeArrowheads="1"/>
          </p:cNvPicPr>
          <p:nvPr/>
        </p:nvPicPr>
        <p:blipFill rotWithShape="1">
          <a:blip r:embed="rId3" cstate="screen">
            <a:lum bright="20000" contrast="40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bwMode="auto">
          <a:xfrm>
            <a:off x="-1" y="2772750"/>
            <a:ext cx="9144001" cy="144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2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Diagonal Corner Rectangle 17"/>
          <p:cNvSpPr/>
          <p:nvPr/>
        </p:nvSpPr>
        <p:spPr>
          <a:xfrm>
            <a:off x="697424" y="1005841"/>
            <a:ext cx="7989376" cy="714472"/>
          </a:xfrm>
          <a:prstGeom prst="round2DiagRect">
            <a:avLst>
              <a:gd name="adj1" fmla="val 27514"/>
              <a:gd name="adj2" fmla="val 0"/>
            </a:avLst>
          </a:prstGeom>
          <a:solidFill>
            <a:schemeClr val="accent5">
              <a:lumMod val="40000"/>
              <a:lumOff val="60000"/>
            </a:schemeClr>
          </a:solidFill>
          <a:ln w="12700" cap="sq">
            <a:no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9" name="TextBox 18"/>
          <p:cNvSpPr txBox="1"/>
          <p:nvPr/>
        </p:nvSpPr>
        <p:spPr>
          <a:xfrm>
            <a:off x="1053885" y="1067804"/>
            <a:ext cx="7556715" cy="584775"/>
          </a:xfrm>
          <a:prstGeom prst="rect">
            <a:avLst/>
          </a:prstGeom>
          <a:noFill/>
        </p:spPr>
        <p:txBody>
          <a:bodyPr wrap="square">
            <a:spAutoFit/>
          </a:bodyPr>
          <a:lstStyle/>
          <a:p>
            <a:r>
              <a:rPr lang="en-US" altLang="zh-CN" sz="1600" dirty="0"/>
              <a:t>2014</a:t>
            </a:r>
            <a:r>
              <a:rPr lang="zh-CN" altLang="en-US" sz="1600" dirty="0"/>
              <a:t>年</a:t>
            </a:r>
            <a:r>
              <a:rPr lang="en-US" altLang="zh-CN" sz="1600" dirty="0" smtClean="0"/>
              <a:t>3-5</a:t>
            </a:r>
            <a:r>
              <a:rPr lang="zh-CN" altLang="en-US" sz="1600" dirty="0" smtClean="0"/>
              <a:t>月</a:t>
            </a:r>
            <a:r>
              <a:rPr lang="zh-CN" altLang="en-US" sz="1600" dirty="0"/>
              <a:t>，携程“安全门”事</a:t>
            </a:r>
            <a:r>
              <a:rPr lang="zh-CN" altLang="en-US" sz="1600" dirty="0" smtClean="0"/>
              <a:t>件，乌</a:t>
            </a:r>
            <a:r>
              <a:rPr lang="zh-CN" altLang="en-US" sz="1600" dirty="0"/>
              <a:t>云漏洞平台指出携程网安全支付日志存在漏洞，导致大量用户银行卡信息泄露。小米论坛存在用户资料泄露</a:t>
            </a:r>
            <a:endParaRPr lang="zh-CN" altLang="en-US" sz="1600" dirty="0">
              <a:effectLst/>
            </a:endParaRPr>
          </a:p>
        </p:txBody>
      </p:sp>
      <p:sp>
        <p:nvSpPr>
          <p:cNvPr id="41988" name="Rectangle 2"/>
          <p:cNvSpPr>
            <a:spLocks noGrp="1" noChangeArrowheads="1"/>
          </p:cNvSpPr>
          <p:nvPr>
            <p:ph type="title"/>
          </p:nvPr>
        </p:nvSpPr>
        <p:spPr/>
        <p:txBody>
          <a:bodyPr/>
          <a:lstStyle/>
          <a:p>
            <a:r>
              <a:rPr lang="zh-CN" altLang="en-US" dirty="0" smtClean="0">
                <a:latin typeface="+mj-lt"/>
              </a:rPr>
              <a:t>近期中国主要的应用安全事件</a:t>
            </a:r>
            <a:endParaRPr lang="en-US" dirty="0" smtClean="0">
              <a:latin typeface="+mj-lt"/>
            </a:endParaRPr>
          </a:p>
        </p:txBody>
      </p:sp>
      <p:sp>
        <p:nvSpPr>
          <p:cNvPr id="9" name="Round Diagonal Corner Rectangle 8"/>
          <p:cNvSpPr/>
          <p:nvPr/>
        </p:nvSpPr>
        <p:spPr>
          <a:xfrm>
            <a:off x="697424" y="1923297"/>
            <a:ext cx="7989376" cy="892960"/>
          </a:xfrm>
          <a:prstGeom prst="round2DiagRect">
            <a:avLst>
              <a:gd name="adj1" fmla="val 27514"/>
              <a:gd name="adj2" fmla="val 0"/>
            </a:avLst>
          </a:prstGeom>
          <a:solidFill>
            <a:schemeClr val="accent5">
              <a:lumMod val="40000"/>
              <a:lumOff val="60000"/>
            </a:schemeClr>
          </a:solidFill>
          <a:ln w="12700" cap="sq">
            <a:no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0" name="TextBox 9"/>
          <p:cNvSpPr txBox="1"/>
          <p:nvPr/>
        </p:nvSpPr>
        <p:spPr>
          <a:xfrm>
            <a:off x="1053885" y="1985260"/>
            <a:ext cx="7556715" cy="830997"/>
          </a:xfrm>
          <a:prstGeom prst="rect">
            <a:avLst/>
          </a:prstGeom>
          <a:noFill/>
        </p:spPr>
        <p:txBody>
          <a:bodyPr wrap="square">
            <a:spAutoFit/>
          </a:bodyPr>
          <a:lstStyle/>
          <a:p>
            <a:r>
              <a:rPr lang="en-US" altLang="zh-CN" sz="1600" dirty="0"/>
              <a:t>2014</a:t>
            </a:r>
            <a:r>
              <a:rPr lang="zh-CN" altLang="en-US" sz="1600" dirty="0" smtClean="0"/>
              <a:t>年</a:t>
            </a:r>
            <a:r>
              <a:rPr lang="en-US" altLang="zh-CN" sz="1600" dirty="0" smtClean="0"/>
              <a:t>4</a:t>
            </a:r>
            <a:r>
              <a:rPr lang="zh-CN" altLang="en-US" sz="1600" dirty="0" smtClean="0"/>
              <a:t>月，</a:t>
            </a:r>
            <a:r>
              <a:rPr lang="zh-CN" altLang="en-US" sz="1600" dirty="0"/>
              <a:t>全球互联网遭遇多起重大漏洞攻击事件袭击：</a:t>
            </a:r>
            <a:r>
              <a:rPr lang="en-US" altLang="zh-CN" sz="1600" dirty="0" err="1"/>
              <a:t>OpenSSL</a:t>
            </a:r>
            <a:r>
              <a:rPr lang="zh-CN" altLang="en-US" sz="1600" dirty="0"/>
              <a:t>的</a:t>
            </a:r>
            <a:r>
              <a:rPr lang="en-US" altLang="zh-CN" sz="1600" dirty="0"/>
              <a:t>Heartbleed</a:t>
            </a:r>
            <a:r>
              <a:rPr lang="zh-CN" altLang="en-US" sz="1600" dirty="0"/>
              <a:t>（心脏出血）漏洞、</a:t>
            </a:r>
            <a:r>
              <a:rPr lang="en-US" altLang="zh-CN" sz="1600" dirty="0"/>
              <a:t>IE</a:t>
            </a:r>
            <a:r>
              <a:rPr lang="zh-CN" altLang="en-US" sz="1600" dirty="0"/>
              <a:t>的</a:t>
            </a:r>
            <a:r>
              <a:rPr lang="en-US" altLang="zh-CN" sz="1600" dirty="0"/>
              <a:t>0Day</a:t>
            </a:r>
            <a:r>
              <a:rPr lang="zh-CN" altLang="en-US" sz="1600" dirty="0"/>
              <a:t>漏洞、</a:t>
            </a:r>
            <a:r>
              <a:rPr lang="en-US" altLang="zh-CN" sz="1600" dirty="0"/>
              <a:t>Struts</a:t>
            </a:r>
            <a:r>
              <a:rPr lang="zh-CN" altLang="en-US" sz="1600" dirty="0"/>
              <a:t>漏洞、</a:t>
            </a:r>
            <a:r>
              <a:rPr lang="en-US" altLang="zh-CN" sz="1600" dirty="0"/>
              <a:t>Flash</a:t>
            </a:r>
            <a:r>
              <a:rPr lang="zh-CN" altLang="en-US" sz="1600" dirty="0"/>
              <a:t>漏洞、</a:t>
            </a:r>
            <a:r>
              <a:rPr lang="en-US" altLang="zh-CN" sz="1600" dirty="0"/>
              <a:t>Linux</a:t>
            </a:r>
            <a:r>
              <a:rPr lang="zh-CN" altLang="en-US" sz="1600" dirty="0"/>
              <a:t>内核漏洞、</a:t>
            </a:r>
            <a:r>
              <a:rPr lang="en-US" altLang="zh-CN" sz="1600" dirty="0" err="1"/>
              <a:t>Synaptics</a:t>
            </a:r>
            <a:r>
              <a:rPr lang="zh-CN" altLang="en-US" sz="1600" dirty="0"/>
              <a:t>触摸板驱动漏洞等重要漏洞被相继发现</a:t>
            </a:r>
            <a:r>
              <a:rPr lang="zh-CN" altLang="en-US" sz="1600" dirty="0" smtClean="0"/>
              <a:t>。</a:t>
            </a:r>
            <a:endParaRPr lang="zh-CN" altLang="en-US" sz="1600" dirty="0">
              <a:effectLst/>
            </a:endParaRPr>
          </a:p>
        </p:txBody>
      </p:sp>
      <p:sp>
        <p:nvSpPr>
          <p:cNvPr id="15" name="Round Diagonal Corner Rectangle 14"/>
          <p:cNvSpPr/>
          <p:nvPr/>
        </p:nvSpPr>
        <p:spPr>
          <a:xfrm>
            <a:off x="697423" y="2940546"/>
            <a:ext cx="7989376" cy="825542"/>
          </a:xfrm>
          <a:prstGeom prst="round2DiagRect">
            <a:avLst>
              <a:gd name="adj1" fmla="val 27514"/>
              <a:gd name="adj2" fmla="val 0"/>
            </a:avLst>
          </a:prstGeom>
          <a:solidFill>
            <a:schemeClr val="accent5">
              <a:lumMod val="40000"/>
              <a:lumOff val="60000"/>
            </a:schemeClr>
          </a:solidFill>
          <a:ln w="12700" cap="sq">
            <a:no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6" name="TextBox 15"/>
          <p:cNvSpPr txBox="1"/>
          <p:nvPr/>
        </p:nvSpPr>
        <p:spPr>
          <a:xfrm>
            <a:off x="1053884" y="3002509"/>
            <a:ext cx="7556715" cy="830997"/>
          </a:xfrm>
          <a:prstGeom prst="rect">
            <a:avLst/>
          </a:prstGeom>
          <a:noFill/>
        </p:spPr>
        <p:txBody>
          <a:bodyPr wrap="square">
            <a:spAutoFit/>
          </a:bodyPr>
          <a:lstStyle/>
          <a:p>
            <a:r>
              <a:rPr lang="en-US" altLang="zh-CN" sz="1600" dirty="0" smtClean="0"/>
              <a:t>2014</a:t>
            </a:r>
            <a:r>
              <a:rPr lang="zh-CN" altLang="en-US" sz="1600" dirty="0"/>
              <a:t>年</a:t>
            </a:r>
            <a:r>
              <a:rPr lang="en-US" altLang="zh-CN" sz="1600" dirty="0"/>
              <a:t>11</a:t>
            </a:r>
            <a:r>
              <a:rPr lang="zh-CN" altLang="en-US" sz="1600" dirty="0"/>
              <a:t>月到</a:t>
            </a:r>
            <a:r>
              <a:rPr lang="en-US" altLang="zh-CN" sz="1600" dirty="0"/>
              <a:t>12</a:t>
            </a:r>
            <a:r>
              <a:rPr lang="zh-CN" altLang="en-US" sz="1600" dirty="0"/>
              <a:t>月，针对索尼影业的持续渗透攻击，导致未发布的影片泄露、高管薪酬曝光，演员隐私信息被暴露等。</a:t>
            </a:r>
          </a:p>
          <a:p>
            <a:endParaRPr lang="zh-CN" altLang="en-US" sz="1600" dirty="0">
              <a:effectLst/>
            </a:endParaRPr>
          </a:p>
        </p:txBody>
      </p:sp>
      <p:sp>
        <p:nvSpPr>
          <p:cNvPr id="17" name="Round Diagonal Corner Rectangle 16"/>
          <p:cNvSpPr/>
          <p:nvPr/>
        </p:nvSpPr>
        <p:spPr>
          <a:xfrm>
            <a:off x="709693" y="3885943"/>
            <a:ext cx="7989376" cy="714472"/>
          </a:xfrm>
          <a:prstGeom prst="round2DiagRect">
            <a:avLst>
              <a:gd name="adj1" fmla="val 27514"/>
              <a:gd name="adj2" fmla="val 0"/>
            </a:avLst>
          </a:prstGeom>
          <a:solidFill>
            <a:schemeClr val="accent5">
              <a:lumMod val="40000"/>
              <a:lumOff val="60000"/>
            </a:schemeClr>
          </a:solidFill>
          <a:ln w="12700" cap="sq">
            <a:no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1" name="TextBox 20"/>
          <p:cNvSpPr txBox="1"/>
          <p:nvPr/>
        </p:nvSpPr>
        <p:spPr>
          <a:xfrm>
            <a:off x="1066154" y="3947906"/>
            <a:ext cx="7556715" cy="584775"/>
          </a:xfrm>
          <a:prstGeom prst="rect">
            <a:avLst/>
          </a:prstGeom>
          <a:noFill/>
        </p:spPr>
        <p:txBody>
          <a:bodyPr wrap="square">
            <a:spAutoFit/>
          </a:bodyPr>
          <a:lstStyle/>
          <a:p>
            <a:r>
              <a:rPr lang="en-US" altLang="zh-CN" sz="1600" dirty="0" smtClean="0"/>
              <a:t>2015</a:t>
            </a:r>
            <a:r>
              <a:rPr lang="zh-CN" altLang="en-US" sz="1600" dirty="0" smtClean="0"/>
              <a:t>年</a:t>
            </a:r>
            <a:r>
              <a:rPr lang="en-US" altLang="zh-CN" sz="1600" dirty="0" smtClean="0"/>
              <a:t>6</a:t>
            </a:r>
            <a:r>
              <a:rPr lang="zh-CN" altLang="en-US" sz="1600" dirty="0" smtClean="0"/>
              <a:t>月美国互联网安全公司白帽子安全实验室</a:t>
            </a:r>
            <a:r>
              <a:rPr lang="en-US" altLang="zh-CN" sz="1600" dirty="0" smtClean="0"/>
              <a:t>《2015</a:t>
            </a:r>
            <a:r>
              <a:rPr lang="zh-CN" altLang="en-US" sz="1600" dirty="0" smtClean="0"/>
              <a:t>网站安全统计报告</a:t>
            </a:r>
            <a:r>
              <a:rPr lang="en-US" altLang="zh-CN" sz="1600" dirty="0" smtClean="0"/>
              <a:t>》</a:t>
            </a:r>
            <a:r>
              <a:rPr lang="zh-CN" altLang="en-US" sz="1600" dirty="0" smtClean="0"/>
              <a:t>：</a:t>
            </a:r>
            <a:r>
              <a:rPr lang="en-US" altLang="zh-CN" sz="1600" dirty="0" smtClean="0"/>
              <a:t>86%</a:t>
            </a:r>
            <a:r>
              <a:rPr lang="zh-CN" altLang="en-US" sz="1600" dirty="0" smtClean="0"/>
              <a:t>的</a:t>
            </a:r>
            <a:r>
              <a:rPr lang="en-US" altLang="zh-CN" sz="1600" dirty="0" smtClean="0"/>
              <a:t>WEB</a:t>
            </a:r>
            <a:r>
              <a:rPr lang="zh-CN" altLang="en-US" sz="1600" dirty="0" smtClean="0"/>
              <a:t>网站至少有一处严重的</a:t>
            </a:r>
            <a:r>
              <a:rPr lang="zh-CN" altLang="en-US" sz="1600" dirty="0"/>
              <a:t>应</a:t>
            </a:r>
            <a:r>
              <a:rPr lang="zh-CN" altLang="en-US" sz="1600" dirty="0" smtClean="0"/>
              <a:t>用安全漏洞，而且大多数时候不止一个。</a:t>
            </a:r>
            <a:endParaRPr lang="zh-CN" altLang="en-US" sz="1600" dirty="0">
              <a:effectLst/>
            </a:endParaRPr>
          </a:p>
        </p:txBody>
      </p:sp>
    </p:spTree>
    <p:extLst>
      <p:ext uri="{BB962C8B-B14F-4D97-AF65-F5344CB8AC3E}">
        <p14:creationId xmlns:p14="http://schemas.microsoft.com/office/powerpoint/2010/main" val="3100240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555893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62" name="think-cell Slide" r:id="rId30" imgW="360" imgH="360" progId="">
                  <p:embed/>
                </p:oleObj>
              </mc:Choice>
              <mc:Fallback>
                <p:oleObj name="think-cell Slide" r:id="rId30" imgW="360" imgH="360" progId="">
                  <p:embed/>
                  <p:pic>
                    <p:nvPicPr>
                      <p:cNvPr id="0" name="Picture 3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p:nvPr>
            <p:custDataLst>
              <p:tags r:id="rId3"/>
            </p:custDataLst>
          </p:nvPr>
        </p:nvGrpSpPr>
        <p:grpSpPr>
          <a:xfrm>
            <a:off x="701675" y="1322098"/>
            <a:ext cx="3489126" cy="3261920"/>
            <a:chOff x="701675" y="1322098"/>
            <a:chExt cx="3489126" cy="3261920"/>
          </a:xfrm>
        </p:grpSpPr>
        <p:sp>
          <p:nvSpPr>
            <p:cNvPr id="3" name="Rounded Rectangle 2"/>
            <p:cNvSpPr/>
            <p:nvPr>
              <p:custDataLst>
                <p:tags r:id="rId27"/>
              </p:custDataLst>
            </p:nvPr>
          </p:nvSpPr>
          <p:spPr>
            <a:xfrm>
              <a:off x="2161945" y="1322098"/>
              <a:ext cx="2028856" cy="3261920"/>
            </a:xfrm>
            <a:prstGeom prst="roundRect">
              <a:avLst>
                <a:gd name="adj" fmla="val 5585"/>
              </a:avLst>
            </a:prstGeom>
            <a:solidFill>
              <a:schemeClr val="bg1">
                <a:lumMod val="95000"/>
              </a:schemeClr>
            </a:solidFill>
            <a:ln w="38100">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33"/>
            <p:cNvSpPr>
              <a:spLocks noChangeArrowheads="1"/>
            </p:cNvSpPr>
            <p:nvPr/>
          </p:nvSpPr>
          <p:spPr bwMode="auto">
            <a:xfrm>
              <a:off x="2161944" y="1338613"/>
              <a:ext cx="649537" cy="369332"/>
            </a:xfrm>
            <a:prstGeom prst="rect">
              <a:avLst/>
            </a:prstGeom>
            <a:noFill/>
            <a:ln w="9525">
              <a:noFill/>
              <a:miter lim="800000"/>
              <a:headEnd/>
              <a:tailEnd/>
            </a:ln>
          </p:spPr>
          <p:txBody>
            <a:bodyPr wrap="none">
              <a:spAutoFit/>
            </a:bodyPr>
            <a:lstStyle/>
            <a:p>
              <a:r>
                <a:rPr lang="zh-CN" altLang="en-US" b="1" dirty="0">
                  <a:solidFill>
                    <a:srgbClr val="0070C0"/>
                  </a:solidFill>
                </a:rPr>
                <a:t>网络</a:t>
              </a:r>
              <a:endParaRPr lang="en-US" sz="2000" b="1" dirty="0">
                <a:solidFill>
                  <a:srgbClr val="0070C0"/>
                </a:solidFill>
              </a:endParaRPr>
            </a:p>
          </p:txBody>
        </p:sp>
        <p:pic>
          <p:nvPicPr>
            <p:cNvPr id="73" name="Picture 34"/>
            <p:cNvPicPr>
              <a:picLocks noChangeAspect="1" noChangeArrowheads="1"/>
            </p:cNvPicPr>
            <p:nvPr/>
          </p:nvPicPr>
          <p:blipFill>
            <a:blip r:embed="rId3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bwMode="auto">
            <a:xfrm>
              <a:off x="2456201" y="3924601"/>
              <a:ext cx="426336" cy="426336"/>
            </a:xfrm>
            <a:prstGeom prst="rect">
              <a:avLst/>
            </a:prstGeom>
            <a:noFill/>
            <a:ln>
              <a:noFill/>
            </a:ln>
          </p:spPr>
        </p:pic>
        <p:cxnSp>
          <p:nvCxnSpPr>
            <p:cNvPr id="75" name="AutoShape 14"/>
            <p:cNvCxnSpPr>
              <a:cxnSpLocks noChangeShapeType="1"/>
            </p:cNvCxnSpPr>
            <p:nvPr/>
          </p:nvCxnSpPr>
          <p:spPr bwMode="auto">
            <a:xfrm>
              <a:off x="701675" y="2834203"/>
              <a:ext cx="1828800" cy="1297781"/>
            </a:xfrm>
            <a:prstGeom prst="bentConnector3">
              <a:avLst>
                <a:gd name="adj1" fmla="val 11692"/>
              </a:avLst>
            </a:prstGeom>
            <a:ln w="50800" cap="flat" cmpd="sng" algn="ctr">
              <a:solidFill>
                <a:schemeClr val="tx1">
                  <a:lumMod val="20000"/>
                  <a:lumOff val="80000"/>
                </a:schemeClr>
              </a:solidFill>
              <a:prstDash val="solid"/>
              <a:round/>
              <a:headEnd type="none" w="lg" len="lg"/>
              <a:tailEnd type="stealth" w="lg" len="lg"/>
            </a:ln>
          </p:spPr>
          <p:style>
            <a:lnRef idx="3">
              <a:schemeClr val="accent1"/>
            </a:lnRef>
            <a:fillRef idx="0">
              <a:schemeClr val="accent1"/>
            </a:fillRef>
            <a:effectRef idx="2">
              <a:schemeClr val="accent1"/>
            </a:effectRef>
            <a:fontRef idx="minor">
              <a:schemeClr val="tx1"/>
            </a:fontRef>
          </p:style>
        </p:cxnSp>
        <p:pic>
          <p:nvPicPr>
            <p:cNvPr id="71" name="Picture 3"/>
            <p:cNvPicPr>
              <a:picLocks noChangeAspect="1" noChangeArrowheads="1"/>
            </p:cNvPicPr>
            <p:nvPr/>
          </p:nvPicPr>
          <p:blipFill>
            <a:blip r:embed="rId33" cstate="screen">
              <a:lum bright="40000"/>
              <a:extLst>
                <a:ext uri="{28A0092B-C50C-407E-A947-70E740481C1C}">
                  <a14:useLocalDpi xmlns:a14="http://schemas.microsoft.com/office/drawing/2010/main"/>
                </a:ext>
              </a:extLst>
            </a:blip>
            <a:stretch>
              <a:fillRect/>
            </a:stretch>
          </p:blipFill>
          <p:spPr bwMode="auto">
            <a:xfrm>
              <a:off x="2925054" y="3673739"/>
              <a:ext cx="791765" cy="791765"/>
            </a:xfrm>
            <a:prstGeom prst="rect">
              <a:avLst/>
            </a:prstGeom>
            <a:noFill/>
            <a:ln w="38100">
              <a:noFill/>
              <a:miter lim="800000"/>
              <a:headEnd type="none" w="lg" len="lg"/>
              <a:tailEnd type="none" w="lg" len="lg"/>
            </a:ln>
          </p:spPr>
        </p:pic>
      </p:grpSp>
      <p:grpSp>
        <p:nvGrpSpPr>
          <p:cNvPr id="7" name="Group 6"/>
          <p:cNvGrpSpPr/>
          <p:nvPr>
            <p:custDataLst>
              <p:tags r:id="rId4"/>
            </p:custDataLst>
          </p:nvPr>
        </p:nvGrpSpPr>
        <p:grpSpPr>
          <a:xfrm>
            <a:off x="898961" y="1113376"/>
            <a:ext cx="7507781" cy="3470642"/>
            <a:chOff x="898961" y="1113376"/>
            <a:chExt cx="7507781" cy="3470642"/>
          </a:xfrm>
        </p:grpSpPr>
        <p:sp>
          <p:nvSpPr>
            <p:cNvPr id="43" name="Rounded Rectangle 42"/>
            <p:cNvSpPr/>
            <p:nvPr>
              <p:custDataLst>
                <p:tags r:id="rId26"/>
              </p:custDataLst>
            </p:nvPr>
          </p:nvSpPr>
          <p:spPr>
            <a:xfrm>
              <a:off x="3959286" y="1113376"/>
              <a:ext cx="4447456" cy="3470642"/>
            </a:xfrm>
            <a:prstGeom prst="roundRect">
              <a:avLst>
                <a:gd name="adj" fmla="val 3314"/>
              </a:avLst>
            </a:prstGeom>
            <a:solidFill>
              <a:schemeClr val="bg1">
                <a:lumMod val="85000"/>
              </a:schemeClr>
            </a:solidFill>
            <a:ln w="381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34"/>
            <p:cNvPicPr>
              <a:picLocks noChangeAspect="1" noChangeArrowheads="1"/>
            </p:cNvPicPr>
            <p:nvPr/>
          </p:nvPicPr>
          <p:blipFill>
            <a:blip r:embed="rId3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bwMode="auto">
            <a:xfrm>
              <a:off x="4099607" y="2994757"/>
              <a:ext cx="418144" cy="418144"/>
            </a:xfrm>
            <a:prstGeom prst="rect">
              <a:avLst/>
            </a:prstGeom>
            <a:noFill/>
            <a:ln>
              <a:noFill/>
            </a:ln>
          </p:spPr>
        </p:pic>
        <p:cxnSp>
          <p:nvCxnSpPr>
            <p:cNvPr id="66" name="AutoShape 14"/>
            <p:cNvCxnSpPr>
              <a:cxnSpLocks noChangeShapeType="1"/>
            </p:cNvCxnSpPr>
            <p:nvPr/>
          </p:nvCxnSpPr>
          <p:spPr bwMode="auto">
            <a:xfrm>
              <a:off x="898961" y="2870487"/>
              <a:ext cx="3291840" cy="323341"/>
            </a:xfrm>
            <a:prstGeom prst="bentConnector3">
              <a:avLst>
                <a:gd name="adj1" fmla="val 411"/>
              </a:avLst>
            </a:prstGeom>
            <a:ln w="50800" cap="flat" cmpd="sng" algn="ctr">
              <a:solidFill>
                <a:schemeClr val="bg1">
                  <a:lumMod val="65000"/>
                </a:schemeClr>
              </a:solidFill>
              <a:prstDash val="solid"/>
              <a:round/>
              <a:headEnd type="none" w="lg" len="lg"/>
              <a:tailEnd type="stealth" w="lg" len="lg"/>
            </a:ln>
          </p:spPr>
          <p:style>
            <a:lnRef idx="3">
              <a:schemeClr val="accent1"/>
            </a:lnRef>
            <a:fillRef idx="0">
              <a:schemeClr val="accent1"/>
            </a:fillRef>
            <a:effectRef idx="2">
              <a:schemeClr val="accent1"/>
            </a:effectRef>
            <a:fontRef idx="minor">
              <a:schemeClr val="tx1"/>
            </a:fontRef>
          </p:style>
        </p:cxnSp>
        <p:sp>
          <p:nvSpPr>
            <p:cNvPr id="68" name="TextBox 67"/>
            <p:cNvSpPr txBox="1"/>
            <p:nvPr/>
          </p:nvSpPr>
          <p:spPr>
            <a:xfrm>
              <a:off x="4058470" y="1155825"/>
              <a:ext cx="1346844" cy="369332"/>
            </a:xfrm>
            <a:prstGeom prst="rect">
              <a:avLst/>
            </a:prstGeom>
            <a:noFill/>
          </p:spPr>
          <p:txBody>
            <a:bodyPr wrap="none" rtlCol="0">
              <a:spAutoFit/>
            </a:bodyPr>
            <a:lstStyle/>
            <a:p>
              <a:r>
                <a:rPr lang="zh-CN" altLang="en-US" b="1" dirty="0" smtClean="0">
                  <a:solidFill>
                    <a:srgbClr val="0070C0"/>
                  </a:solidFill>
                </a:rPr>
                <a:t>硬件及系统</a:t>
              </a:r>
              <a:endParaRPr lang="en-US" b="1" dirty="0" smtClean="0">
                <a:solidFill>
                  <a:srgbClr val="0070C0"/>
                </a:solidFill>
              </a:endParaRPr>
            </a:p>
          </p:txBody>
        </p:sp>
        <p:pic>
          <p:nvPicPr>
            <p:cNvPr id="64" name="Picture 2"/>
            <p:cNvPicPr>
              <a:picLocks noChangeAspect="1" noChangeArrowheads="1"/>
            </p:cNvPicPr>
            <p:nvPr/>
          </p:nvPicPr>
          <p:blipFill>
            <a:blip r:embed="rId35" cstate="screen">
              <a:lum bright="30000"/>
              <a:extLst>
                <a:ext uri="{28A0092B-C50C-407E-A947-70E740481C1C}">
                  <a14:useLocalDpi xmlns:a14="http://schemas.microsoft.com/office/drawing/2010/main"/>
                </a:ext>
              </a:extLst>
            </a:blip>
            <a:stretch>
              <a:fillRect/>
            </a:stretch>
          </p:blipFill>
          <p:spPr bwMode="auto">
            <a:xfrm>
              <a:off x="4690168" y="2420240"/>
              <a:ext cx="1037392" cy="1037392"/>
            </a:xfrm>
            <a:prstGeom prst="rect">
              <a:avLst/>
            </a:prstGeom>
            <a:noFill/>
            <a:ln w="12700">
              <a:noFill/>
              <a:miter lim="800000"/>
              <a:headEnd/>
              <a:tailEnd/>
            </a:ln>
          </p:spPr>
        </p:pic>
        <p:sp>
          <p:nvSpPr>
            <p:cNvPr id="57" name="TextBox 56"/>
            <p:cNvSpPr txBox="1"/>
            <p:nvPr/>
          </p:nvSpPr>
          <p:spPr>
            <a:xfrm>
              <a:off x="6072558" y="1544310"/>
              <a:ext cx="2272189" cy="2739211"/>
            </a:xfrm>
            <a:prstGeom prst="rect">
              <a:avLst/>
            </a:prstGeom>
            <a:noFill/>
          </p:spPr>
          <p:txBody>
            <a:bodyPr wrap="square" rtlCol="0">
              <a:spAutoFit/>
            </a:bodyPr>
            <a:lstStyle/>
            <a:p>
              <a:pPr marL="91440" indent="-182880"/>
              <a:r>
                <a:rPr lang="en-US" sz="1600" b="1" dirty="0" smtClean="0"/>
                <a:t>Security Measures</a:t>
              </a:r>
            </a:p>
            <a:p>
              <a:pPr marL="182880" indent="-182880" algn="ctr"/>
              <a:endParaRPr lang="en-US" sz="1600" b="1" dirty="0" smtClean="0"/>
            </a:p>
            <a:p>
              <a:pPr marL="182880" indent="-182880">
                <a:buFont typeface="Arial" pitchFamily="34" charset="0"/>
                <a:buChar char="•"/>
              </a:pPr>
              <a:r>
                <a:rPr lang="en-US" sz="1400" dirty="0" smtClean="0"/>
                <a:t>Switch/Router security</a:t>
              </a:r>
            </a:p>
            <a:p>
              <a:pPr marL="182880" indent="-182880">
                <a:buFont typeface="Arial" pitchFamily="34" charset="0"/>
                <a:buChar char="•"/>
              </a:pPr>
              <a:r>
                <a:rPr lang="en-US" sz="1400" dirty="0" smtClean="0"/>
                <a:t>Firewalls</a:t>
              </a:r>
            </a:p>
            <a:p>
              <a:pPr marL="182880" indent="-182880">
                <a:buFont typeface="Arial" pitchFamily="34" charset="0"/>
                <a:buChar char="•"/>
              </a:pPr>
              <a:r>
                <a:rPr lang="en-US" sz="1400" dirty="0" smtClean="0"/>
                <a:t>NIPS/NIDS</a:t>
              </a:r>
            </a:p>
            <a:p>
              <a:pPr marL="182880" indent="-182880">
                <a:buFont typeface="Arial" pitchFamily="34" charset="0"/>
                <a:buChar char="•"/>
              </a:pPr>
              <a:r>
                <a:rPr lang="en-US" sz="1400" dirty="0" smtClean="0"/>
                <a:t>VPN</a:t>
              </a:r>
            </a:p>
            <a:p>
              <a:pPr marL="182880" indent="-182880">
                <a:buFont typeface="Arial" pitchFamily="34" charset="0"/>
                <a:buChar char="•"/>
              </a:pPr>
              <a:r>
                <a:rPr lang="en-US" sz="1400" dirty="0" smtClean="0"/>
                <a:t>Net-Forensics</a:t>
              </a:r>
            </a:p>
            <a:p>
              <a:pPr marL="182880" indent="-182880">
                <a:buFont typeface="Arial" pitchFamily="34" charset="0"/>
                <a:buChar char="•"/>
              </a:pPr>
              <a:r>
                <a:rPr lang="en-US" sz="1400" dirty="0" smtClean="0"/>
                <a:t>Anti-Virus/Anti-Spam</a:t>
              </a:r>
            </a:p>
            <a:p>
              <a:pPr marL="182880" indent="-182880">
                <a:buFont typeface="Arial" pitchFamily="34" charset="0"/>
                <a:buChar char="•"/>
              </a:pPr>
              <a:r>
                <a:rPr lang="en-US" sz="1400" dirty="0" smtClean="0"/>
                <a:t>DLP</a:t>
              </a:r>
            </a:p>
            <a:p>
              <a:pPr marL="182880" indent="-182880">
                <a:buFont typeface="Arial" pitchFamily="34" charset="0"/>
                <a:buChar char="•"/>
              </a:pPr>
              <a:r>
                <a:rPr lang="en-US" sz="1400" dirty="0" smtClean="0"/>
                <a:t>Host FW</a:t>
              </a:r>
            </a:p>
            <a:p>
              <a:pPr marL="182880" indent="-182880">
                <a:buFont typeface="Arial" pitchFamily="34" charset="0"/>
                <a:buChar char="•"/>
              </a:pPr>
              <a:r>
                <a:rPr lang="en-US" sz="1400" dirty="0" smtClean="0"/>
                <a:t>Host IPS/IDS</a:t>
              </a:r>
            </a:p>
            <a:p>
              <a:pPr marL="182880" indent="-182880">
                <a:buFont typeface="Arial" pitchFamily="34" charset="0"/>
                <a:buChar char="•"/>
              </a:pPr>
              <a:r>
                <a:rPr lang="en-US" sz="1400" dirty="0" smtClean="0"/>
                <a:t>Vuln. Assessment tools</a:t>
              </a:r>
            </a:p>
          </p:txBody>
        </p:sp>
        <p:cxnSp>
          <p:nvCxnSpPr>
            <p:cNvPr id="5" name="Straight Connector 4"/>
            <p:cNvCxnSpPr/>
            <p:nvPr/>
          </p:nvCxnSpPr>
          <p:spPr>
            <a:xfrm>
              <a:off x="6045466" y="1618151"/>
              <a:ext cx="0" cy="2604413"/>
            </a:xfrm>
            <a:prstGeom prst="line">
              <a:avLst/>
            </a:prstGeom>
            <a:ln w="38100" cmpd="sng">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grpSp>
      <p:sp>
        <p:nvSpPr>
          <p:cNvPr id="35841" name="Title 27"/>
          <p:cNvSpPr>
            <a:spLocks noGrp="1"/>
          </p:cNvSpPr>
          <p:nvPr>
            <p:ph type="title"/>
            <p:custDataLst>
              <p:tags r:id="rId5"/>
            </p:custDataLst>
          </p:nvPr>
        </p:nvSpPr>
        <p:spPr/>
        <p:txBody>
          <a:bodyPr>
            <a:noAutofit/>
          </a:bodyPr>
          <a:lstStyle/>
          <a:p>
            <a:r>
              <a:rPr lang="zh-CN" altLang="en-US" sz="3200" dirty="0">
                <a:cs typeface="Arial" pitchFamily="34" charset="0"/>
              </a:rPr>
              <a:t>应用软件成了目前黑客发起攻击的突破口</a:t>
            </a:r>
            <a:endParaRPr lang="en-US" sz="3000" dirty="0" smtClean="0">
              <a:solidFill>
                <a:sysClr val="windowText" lastClr="000000"/>
              </a:solidFill>
              <a:ea typeface="ＭＳ Ｐゴシック"/>
              <a:cs typeface="ＭＳ Ｐゴシック"/>
            </a:endParaRPr>
          </a:p>
        </p:txBody>
      </p:sp>
      <p:grpSp>
        <p:nvGrpSpPr>
          <p:cNvPr id="8" name="Group 7"/>
          <p:cNvGrpSpPr/>
          <p:nvPr>
            <p:custDataLst>
              <p:tags r:id="rId6"/>
            </p:custDataLst>
          </p:nvPr>
        </p:nvGrpSpPr>
        <p:grpSpPr>
          <a:xfrm>
            <a:off x="1616399" y="929741"/>
            <a:ext cx="6873332" cy="3664314"/>
            <a:chOff x="1616399" y="929741"/>
            <a:chExt cx="6873332" cy="3664314"/>
          </a:xfrm>
        </p:grpSpPr>
        <p:sp>
          <p:nvSpPr>
            <p:cNvPr id="105" name="Rounded Rectangle 104"/>
            <p:cNvSpPr/>
            <p:nvPr>
              <p:custDataLst>
                <p:tags r:id="rId10"/>
              </p:custDataLst>
            </p:nvPr>
          </p:nvSpPr>
          <p:spPr>
            <a:xfrm>
              <a:off x="5914079" y="929741"/>
              <a:ext cx="2575652" cy="3664314"/>
            </a:xfrm>
            <a:prstGeom prst="roundRect">
              <a:avLst>
                <a:gd name="adj" fmla="val 3314"/>
              </a:avLst>
            </a:prstGeom>
            <a:solidFill>
              <a:schemeClr val="accent1"/>
            </a:solidFill>
            <a:ln w="3810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4" name="Picture 27"/>
            <p:cNvPicPr>
              <a:picLocks noChangeArrowheads="1"/>
            </p:cNvPicPr>
            <p:nvPr>
              <p:custDataLst>
                <p:tags r:id="rId11"/>
              </p:custDataLst>
            </p:nvPr>
          </p:nvPicPr>
          <p:blipFill>
            <a:blip r:embed="rId36" cstate="screen">
              <a:extLst>
                <a:ext uri="{BEBA8EAE-BF5A-486C-A8C5-ECC9F3942E4B}">
                  <a14:imgProps xmlns:a14="http://schemas.microsoft.com/office/drawing/2010/main">
                    <a14:imgLayer r:embed="rId37">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666318" y="3800540"/>
              <a:ext cx="503078" cy="503078"/>
            </a:xfrm>
            <a:prstGeom prst="rect">
              <a:avLst/>
            </a:prstGeom>
            <a:noFill/>
            <a:ln w="12700" cap="flat">
              <a:noFill/>
              <a:miter lim="800000"/>
              <a:headEnd/>
              <a:tailEnd/>
            </a:ln>
            <a:effectLst>
              <a:outerShdw blurRad="914400" dist="635000" dir="5939995" algn="ctr" rotWithShape="0">
                <a:schemeClr val="bg2">
                  <a:alpha val="48999"/>
                </a:schemeClr>
              </a:outerShdw>
            </a:effectLst>
          </p:spPr>
        </p:pic>
        <p:sp>
          <p:nvSpPr>
            <p:cNvPr id="94" name="Rectangle 28"/>
            <p:cNvSpPr>
              <a:spLocks/>
            </p:cNvSpPr>
            <p:nvPr>
              <p:custDataLst>
                <p:tags r:id="rId12"/>
              </p:custDataLst>
            </p:nvPr>
          </p:nvSpPr>
          <p:spPr bwMode="auto">
            <a:xfrm>
              <a:off x="7262988" y="1680362"/>
              <a:ext cx="1049739" cy="176713"/>
            </a:xfrm>
            <a:prstGeom prst="rect">
              <a:avLst/>
            </a:prstGeom>
            <a:noFill/>
            <a:ln w="12700">
              <a:noFill/>
              <a:miter lim="800000"/>
              <a:headEnd/>
              <a:tailEnd/>
            </a:ln>
          </p:spPr>
          <p:txBody>
            <a:bodyPr lIns="0" tIns="0" rIns="0" bIns="0" anchor="ctr"/>
            <a:lstStyle/>
            <a:p>
              <a:r>
                <a:rPr lang="zh-CN" altLang="en-US" sz="1400" b="1" dirty="0" smtClean="0">
                  <a:solidFill>
                    <a:schemeClr val="bg1"/>
                  </a:solidFill>
                  <a:ea typeface="Gill Sans"/>
                  <a:cs typeface="Gill Sans"/>
                </a:rPr>
                <a:t>知识产权</a:t>
              </a:r>
              <a:endParaRPr lang="en-US" sz="1400" b="1" dirty="0">
                <a:solidFill>
                  <a:schemeClr val="bg1"/>
                </a:solidFill>
                <a:ea typeface="Gill Sans"/>
                <a:cs typeface="Gill Sans"/>
              </a:endParaRPr>
            </a:p>
          </p:txBody>
        </p:sp>
        <p:sp>
          <p:nvSpPr>
            <p:cNvPr id="95" name="Rectangle 29"/>
            <p:cNvSpPr>
              <a:spLocks/>
            </p:cNvSpPr>
            <p:nvPr>
              <p:custDataLst>
                <p:tags r:id="rId13"/>
              </p:custDataLst>
            </p:nvPr>
          </p:nvSpPr>
          <p:spPr bwMode="auto">
            <a:xfrm>
              <a:off x="7262988" y="2436264"/>
              <a:ext cx="904264" cy="214376"/>
            </a:xfrm>
            <a:prstGeom prst="rect">
              <a:avLst/>
            </a:prstGeom>
            <a:noFill/>
            <a:ln w="12700">
              <a:noFill/>
              <a:miter lim="800000"/>
              <a:headEnd/>
              <a:tailEnd/>
            </a:ln>
          </p:spPr>
          <p:txBody>
            <a:bodyPr lIns="0" tIns="0" rIns="0" bIns="0" anchor="ctr"/>
            <a:lstStyle/>
            <a:p>
              <a:r>
                <a:rPr lang="zh-CN" altLang="en-US" sz="1400" b="1" dirty="0" smtClean="0">
                  <a:solidFill>
                    <a:schemeClr val="bg1"/>
                  </a:solidFill>
                  <a:ea typeface="Gill Sans"/>
                  <a:cs typeface="Gill Sans"/>
                </a:rPr>
                <a:t>客户数据</a:t>
              </a:r>
              <a:endParaRPr lang="en-US" sz="1400" b="1" dirty="0">
                <a:solidFill>
                  <a:schemeClr val="bg1"/>
                </a:solidFill>
                <a:ea typeface="Gill Sans"/>
                <a:cs typeface="Gill Sans"/>
              </a:endParaRPr>
            </a:p>
          </p:txBody>
        </p:sp>
        <p:sp>
          <p:nvSpPr>
            <p:cNvPr id="96" name="Rectangle 30"/>
            <p:cNvSpPr>
              <a:spLocks/>
            </p:cNvSpPr>
            <p:nvPr>
              <p:custDataLst>
                <p:tags r:id="rId14"/>
              </p:custDataLst>
            </p:nvPr>
          </p:nvSpPr>
          <p:spPr bwMode="auto">
            <a:xfrm>
              <a:off x="7262988" y="3229829"/>
              <a:ext cx="945827" cy="183072"/>
            </a:xfrm>
            <a:prstGeom prst="rect">
              <a:avLst/>
            </a:prstGeom>
            <a:noFill/>
            <a:ln w="12700">
              <a:noFill/>
              <a:miter lim="800000"/>
              <a:headEnd/>
              <a:tailEnd/>
            </a:ln>
          </p:spPr>
          <p:txBody>
            <a:bodyPr lIns="0" tIns="0" rIns="0" bIns="0" anchor="ctr"/>
            <a:lstStyle/>
            <a:p>
              <a:r>
                <a:rPr lang="zh-CN" altLang="en-US" sz="1400" b="1" dirty="0" smtClean="0">
                  <a:solidFill>
                    <a:schemeClr val="bg1"/>
                  </a:solidFill>
                  <a:ea typeface="Gill Sans"/>
                  <a:cs typeface="Gill Sans"/>
                </a:rPr>
                <a:t>业务流程</a:t>
              </a:r>
              <a:endParaRPr lang="en-US" sz="1400" b="1" dirty="0">
                <a:solidFill>
                  <a:schemeClr val="bg1"/>
                </a:solidFill>
                <a:ea typeface="Gill Sans"/>
                <a:cs typeface="Gill Sans"/>
              </a:endParaRPr>
            </a:p>
          </p:txBody>
        </p:sp>
        <p:sp>
          <p:nvSpPr>
            <p:cNvPr id="97" name="Rectangle 31"/>
            <p:cNvSpPr>
              <a:spLocks/>
            </p:cNvSpPr>
            <p:nvPr>
              <p:custDataLst>
                <p:tags r:id="rId15"/>
              </p:custDataLst>
            </p:nvPr>
          </p:nvSpPr>
          <p:spPr bwMode="auto">
            <a:xfrm>
              <a:off x="7262988" y="3992089"/>
              <a:ext cx="966609" cy="155066"/>
            </a:xfrm>
            <a:prstGeom prst="rect">
              <a:avLst/>
            </a:prstGeom>
            <a:noFill/>
            <a:ln w="12700">
              <a:noFill/>
              <a:miter lim="800000"/>
              <a:headEnd/>
              <a:tailEnd/>
            </a:ln>
          </p:spPr>
          <p:txBody>
            <a:bodyPr lIns="0" tIns="0" rIns="0" bIns="0" anchor="ctr"/>
            <a:lstStyle/>
            <a:p>
              <a:r>
                <a:rPr lang="zh-CN" altLang="en-US" sz="1400" b="1" dirty="0" smtClean="0">
                  <a:solidFill>
                    <a:schemeClr val="bg1"/>
                  </a:solidFill>
                  <a:ea typeface="Gill Sans"/>
                  <a:cs typeface="Gill Sans"/>
                </a:rPr>
                <a:t>商业机密</a:t>
              </a:r>
              <a:endParaRPr lang="en-US" sz="1400" b="1" dirty="0">
                <a:solidFill>
                  <a:schemeClr val="bg1"/>
                </a:solidFill>
                <a:ea typeface="Gill Sans"/>
                <a:cs typeface="Gill Sans"/>
              </a:endParaRPr>
            </a:p>
          </p:txBody>
        </p:sp>
        <p:sp>
          <p:nvSpPr>
            <p:cNvPr id="100" name="Rectangle 34"/>
            <p:cNvSpPr>
              <a:spLocks noChangeArrowheads="1"/>
            </p:cNvSpPr>
            <p:nvPr>
              <p:custDataLst>
                <p:tags r:id="rId16"/>
              </p:custDataLst>
            </p:nvPr>
          </p:nvSpPr>
          <p:spPr bwMode="auto">
            <a:xfrm>
              <a:off x="6370575" y="936593"/>
              <a:ext cx="649537" cy="369332"/>
            </a:xfrm>
            <a:prstGeom prst="rect">
              <a:avLst/>
            </a:prstGeom>
            <a:noFill/>
            <a:ln w="9525">
              <a:noFill/>
              <a:miter lim="800000"/>
              <a:headEnd/>
              <a:tailEnd/>
            </a:ln>
          </p:spPr>
          <p:txBody>
            <a:bodyPr wrap="none">
              <a:spAutoFit/>
            </a:bodyPr>
            <a:lstStyle/>
            <a:p>
              <a:pPr algn="ctr"/>
              <a:r>
                <a:rPr lang="zh-CN" altLang="en-US" b="1" dirty="0" smtClean="0">
                  <a:solidFill>
                    <a:schemeClr val="bg1"/>
                  </a:solidFill>
                </a:rPr>
                <a:t>应用</a:t>
              </a:r>
              <a:endParaRPr lang="en-US" b="1" dirty="0">
                <a:solidFill>
                  <a:schemeClr val="bg1"/>
                </a:solidFill>
              </a:endParaRPr>
            </a:p>
          </p:txBody>
        </p:sp>
        <p:pic>
          <p:nvPicPr>
            <p:cNvPr id="101" name="Picture 2"/>
            <p:cNvPicPr>
              <a:picLocks noChangeAspect="1" noChangeArrowheads="1"/>
            </p:cNvPicPr>
            <p:nvPr>
              <p:custDataLst>
                <p:tags r:id="rId17"/>
              </p:custDataLst>
            </p:nvPr>
          </p:nvPicPr>
          <p:blipFill>
            <a:blip r:embed="rId38" cstate="screen">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673917" y="2341471"/>
              <a:ext cx="500196" cy="334676"/>
            </a:xfrm>
            <a:prstGeom prst="rect">
              <a:avLst/>
            </a:prstGeom>
            <a:noFill/>
            <a:ln w="9525">
              <a:noFill/>
              <a:miter lim="800000"/>
              <a:headEnd/>
              <a:tailEnd/>
            </a:ln>
          </p:spPr>
        </p:pic>
        <p:pic>
          <p:nvPicPr>
            <p:cNvPr id="102" name="Picture 3"/>
            <p:cNvPicPr>
              <a:picLocks noChangeAspect="1" noChangeArrowheads="1"/>
            </p:cNvPicPr>
            <p:nvPr>
              <p:custDataLst>
                <p:tags r:id="rId18"/>
              </p:custDataLst>
            </p:nvPr>
          </p:nvPicPr>
          <p:blipFill>
            <a:blip r:embed="rId40">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529782" y="1391282"/>
              <a:ext cx="733205" cy="733205"/>
            </a:xfrm>
            <a:prstGeom prst="rect">
              <a:avLst/>
            </a:prstGeom>
            <a:noFill/>
            <a:ln w="9525">
              <a:noFill/>
              <a:miter lim="800000"/>
              <a:headEnd/>
              <a:tailEnd/>
            </a:ln>
          </p:spPr>
        </p:pic>
        <p:pic>
          <p:nvPicPr>
            <p:cNvPr id="103" name="Picture 4"/>
            <p:cNvPicPr>
              <a:picLocks noChangeAspect="1" noChangeArrowheads="1"/>
            </p:cNvPicPr>
            <p:nvPr>
              <p:custDataLst>
                <p:tags r:id="rId19"/>
              </p:custDataLst>
            </p:nvPr>
          </p:nvPicPr>
          <p:blipFill>
            <a:blip r:embed="rId42" cstate="screen">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561885" y="3069620"/>
              <a:ext cx="497545" cy="497545"/>
            </a:xfrm>
            <a:prstGeom prst="rect">
              <a:avLst/>
            </a:prstGeom>
            <a:noFill/>
            <a:ln w="9525">
              <a:noFill/>
              <a:miter lim="800000"/>
              <a:headEnd/>
              <a:tailEnd/>
            </a:ln>
          </p:spPr>
        </p:pic>
        <p:cxnSp>
          <p:nvCxnSpPr>
            <p:cNvPr id="104" name="AutoShape 14"/>
            <p:cNvCxnSpPr>
              <a:cxnSpLocks noChangeShapeType="1"/>
            </p:cNvCxnSpPr>
            <p:nvPr>
              <p:custDataLst>
                <p:tags r:id="rId20"/>
              </p:custDataLst>
            </p:nvPr>
          </p:nvCxnSpPr>
          <p:spPr bwMode="auto">
            <a:xfrm flipV="1">
              <a:off x="1616399" y="2193172"/>
              <a:ext cx="4297680" cy="403622"/>
            </a:xfrm>
            <a:prstGeom prst="bentConnector3">
              <a:avLst>
                <a:gd name="adj1" fmla="val 8570"/>
              </a:avLst>
            </a:prstGeom>
            <a:ln w="76200" cap="flat" cmpd="sng" algn="ctr">
              <a:solidFill>
                <a:srgbClr val="FF0000"/>
              </a:solidFill>
              <a:prstDash val="solid"/>
              <a:round/>
              <a:headEnd type="none" w="lg" len="lg"/>
              <a:tailEnd type="stealth" w="lg" len="lg"/>
            </a:ln>
          </p:spPr>
          <p:style>
            <a:lnRef idx="3">
              <a:schemeClr val="accent1"/>
            </a:lnRef>
            <a:fillRef idx="0">
              <a:schemeClr val="accent1"/>
            </a:fillRef>
            <a:effectRef idx="2">
              <a:schemeClr val="accent1"/>
            </a:effectRef>
            <a:fontRef idx="minor">
              <a:schemeClr val="tx1"/>
            </a:fontRef>
          </p:style>
        </p:cxnSp>
        <p:pic>
          <p:nvPicPr>
            <p:cNvPr id="56" name="Picture 34"/>
            <p:cNvPicPr>
              <a:picLocks noChangeAspect="1" noChangeArrowheads="1"/>
            </p:cNvPicPr>
            <p:nvPr>
              <p:custDataLst>
                <p:tags r:id="rId21"/>
              </p:custDataLst>
            </p:nvPr>
          </p:nvPicPr>
          <p:blipFill>
            <a:blip r:embed="rId44" cstate="screen">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5992696" y="1912389"/>
              <a:ext cx="517899" cy="517899"/>
            </a:xfrm>
            <a:prstGeom prst="rect">
              <a:avLst/>
            </a:prstGeom>
            <a:noFill/>
            <a:ln>
              <a:noFill/>
            </a:ln>
          </p:spPr>
        </p:pic>
        <p:cxnSp>
          <p:nvCxnSpPr>
            <p:cNvPr id="59" name="Straight Connector 58"/>
            <p:cNvCxnSpPr/>
            <p:nvPr>
              <p:custDataLst>
                <p:tags r:id="rId22"/>
              </p:custDataLst>
            </p:nvPr>
          </p:nvCxnSpPr>
          <p:spPr>
            <a:xfrm>
              <a:off x="6091829" y="2004225"/>
              <a:ext cx="331638" cy="35070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Oval 62"/>
            <p:cNvSpPr/>
            <p:nvPr>
              <p:custDataLst>
                <p:tags r:id="rId23"/>
              </p:custDataLst>
            </p:nvPr>
          </p:nvSpPr>
          <p:spPr>
            <a:xfrm>
              <a:off x="6022464" y="1943168"/>
              <a:ext cx="457200" cy="457200"/>
            </a:xfrm>
            <a:prstGeom prst="ellipse">
              <a:avLst/>
            </a:prstGeom>
            <a:noFill/>
            <a:ln w="508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400" dirty="0" smtClean="0">
                <a:solidFill>
                  <a:schemeClr val="tx1"/>
                </a:solidFill>
                <a:latin typeface="+mj-lt"/>
              </a:endParaRPr>
            </a:p>
          </p:txBody>
        </p:sp>
        <p:pic>
          <p:nvPicPr>
            <p:cNvPr id="38" name="Picture 4"/>
            <p:cNvPicPr>
              <a:picLocks noChangeAspect="1" noChangeArrowheads="1"/>
            </p:cNvPicPr>
            <p:nvPr>
              <p:custDataLst>
                <p:tags r:id="rId24"/>
              </p:custDataLst>
            </p:nvPr>
          </p:nvPicPr>
          <p:blipFill>
            <a:blip r:embed="rId46" cstate="screen">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843744" y="2883235"/>
              <a:ext cx="360513" cy="360513"/>
            </a:xfrm>
            <a:prstGeom prst="rect">
              <a:avLst/>
            </a:prstGeom>
            <a:noFill/>
            <a:ln w="9525">
              <a:noFill/>
              <a:miter lim="800000"/>
              <a:headEnd/>
              <a:tailEnd/>
            </a:ln>
          </p:spPr>
        </p:pic>
        <p:pic>
          <p:nvPicPr>
            <p:cNvPr id="40" name="Picture 4"/>
            <p:cNvPicPr>
              <a:picLocks noChangeAspect="1" noChangeArrowheads="1"/>
            </p:cNvPicPr>
            <p:nvPr>
              <p:custDataLst>
                <p:tags r:id="rId25"/>
              </p:custDataLst>
            </p:nvPr>
          </p:nvPicPr>
          <p:blipFill>
            <a:blip r:embed="rId42" cstate="screen">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561885" y="3063491"/>
              <a:ext cx="497545" cy="497545"/>
            </a:xfrm>
            <a:prstGeom prst="rect">
              <a:avLst/>
            </a:prstGeom>
            <a:noFill/>
            <a:ln w="9525">
              <a:noFill/>
              <a:miter lim="800000"/>
              <a:headEnd/>
              <a:tailEnd/>
            </a:ln>
          </p:spPr>
        </p:pic>
      </p:grpSp>
      <p:pic>
        <p:nvPicPr>
          <p:cNvPr id="50" name="Picture 49"/>
          <p:cNvPicPr>
            <a:picLocks noChangeAspect="1"/>
          </p:cNvPicPr>
          <p:nvPr>
            <p:custDataLst>
              <p:tags r:id="rId7"/>
            </p:custDataLst>
          </p:nvPr>
        </p:nvPicPr>
        <p:blipFill>
          <a:blip r:embed="rId49" cstate="print">
            <a:duotone>
              <a:schemeClr val="bg2">
                <a:shade val="45000"/>
                <a:satMod val="135000"/>
              </a:schemeClr>
              <a:prstClr val="white"/>
            </a:duotone>
            <a:lum bright="-20000"/>
            <a:extLst>
              <a:ext uri="{BEBA8EAE-BF5A-486C-A8C5-ECC9F3942E4B}">
                <a14:imgProps xmlns:a14="http://schemas.microsoft.com/office/drawing/2010/main">
                  <a14:imgLayer r:embed="rId50">
                    <a14:imgEffect>
                      <a14:brightnessContrast bright="-100000"/>
                    </a14:imgEffect>
                  </a14:imgLayer>
                </a14:imgProps>
              </a:ext>
            </a:extLst>
          </a:blip>
          <a:stretch>
            <a:fillRect/>
          </a:stretch>
        </p:blipFill>
        <p:spPr>
          <a:xfrm>
            <a:off x="646914" y="1186374"/>
            <a:ext cx="656980" cy="492735"/>
          </a:xfrm>
          <a:prstGeom prst="rect">
            <a:avLst/>
          </a:prstGeom>
          <a:effectLst/>
        </p:spPr>
      </p:pic>
      <p:cxnSp>
        <p:nvCxnSpPr>
          <p:cNvPr id="51" name="Straight Arrow Connector 50"/>
          <p:cNvCxnSpPr>
            <a:stCxn id="50" idx="2"/>
            <a:endCxn id="93" idx="3"/>
          </p:cNvCxnSpPr>
          <p:nvPr>
            <p:custDataLst>
              <p:tags r:id="rId8"/>
            </p:custDataLst>
          </p:nvPr>
        </p:nvCxnSpPr>
        <p:spPr>
          <a:xfrm rot="5400000">
            <a:off x="736694" y="1915713"/>
            <a:ext cx="475315" cy="2106"/>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3" name="Cloud 92"/>
          <p:cNvSpPr/>
          <p:nvPr>
            <p:custDataLst>
              <p:tags r:id="rId9"/>
            </p:custDataLst>
          </p:nvPr>
        </p:nvSpPr>
        <p:spPr>
          <a:xfrm>
            <a:off x="196058" y="2102142"/>
            <a:ext cx="1554480" cy="914400"/>
          </a:xfrm>
          <a:prstGeom prst="cloud">
            <a:avLst/>
          </a:prstGeom>
          <a:gradFill>
            <a:gsLst>
              <a:gs pos="0">
                <a:srgbClr val="E0E0E0"/>
              </a:gs>
              <a:gs pos="35000">
                <a:srgbClr val="EEEEEE"/>
              </a:gs>
              <a:gs pos="100000">
                <a:srgbClr val="FFFFFF"/>
              </a:gs>
            </a:gsLst>
          </a:gradFill>
          <a:ln>
            <a:solidFill>
              <a:schemeClr val="bg1">
                <a:lumMod val="8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37869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6"/>
          <p:cNvSpPr txBox="1">
            <a:spLocks/>
          </p:cNvSpPr>
          <p:nvPr/>
        </p:nvSpPr>
        <p:spPr bwMode="black">
          <a:xfrm>
            <a:off x="873826" y="1559775"/>
            <a:ext cx="7015713" cy="1939729"/>
          </a:xfrm>
          <a:prstGeom prst="rect">
            <a:avLst/>
          </a:prstGeom>
        </p:spPr>
        <p:txBody>
          <a:bodyPr vert="horz" wrap="square" lIns="0" tIns="91440" rIns="0" bIns="0" rtlCol="0" anchor="ctr">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Aft>
                <a:spcPts val="0"/>
              </a:spcAft>
            </a:pPr>
            <a:r>
              <a:rPr lang="en-US" sz="20000" dirty="0" smtClean="0"/>
              <a:t>84</a:t>
            </a:r>
            <a:r>
              <a:rPr lang="en-US" sz="11600" b="0" dirty="0" smtClean="0"/>
              <a:t>%</a:t>
            </a:r>
          </a:p>
        </p:txBody>
      </p:sp>
      <p:sp>
        <p:nvSpPr>
          <p:cNvPr id="4" name="TextBox 3"/>
          <p:cNvSpPr txBox="1"/>
          <p:nvPr/>
        </p:nvSpPr>
        <p:spPr>
          <a:xfrm>
            <a:off x="5043132" y="2095787"/>
            <a:ext cx="3286125" cy="914400"/>
          </a:xfrm>
          <a:prstGeom prst="rect">
            <a:avLst/>
          </a:prstGeom>
        </p:spPr>
        <p:txBody>
          <a:bodyPr vert="horz" wrap="square" lIns="0" tIns="91440" rIns="0" bIns="0" rtlCol="0">
            <a:noAutofit/>
          </a:bodyPr>
          <a:lstStyle>
            <a:lvl1pPr indent="0">
              <a:lnSpc>
                <a:spcPct val="100000"/>
              </a:lnSpc>
              <a:spcBef>
                <a:spcPts val="0"/>
              </a:spcBef>
              <a:spcAft>
                <a:spcPts val="400"/>
              </a:spcAft>
              <a:buSzPct val="100000"/>
              <a:buFont typeface="Arial"/>
              <a:buNone/>
              <a:defRPr b="1" i="0">
                <a:solidFill>
                  <a:schemeClr val="accent1"/>
                </a:solidFill>
                <a:latin typeface="HP Simplified" pitchFamily="34" charset="0"/>
                <a:cs typeface="HP Simplified" pitchFamily="34" charset="0"/>
              </a:defRPr>
            </a:lvl1pPr>
            <a:lvl2pPr marL="0" indent="0" defTabSz="430213">
              <a:lnSpc>
                <a:spcPct val="100000"/>
              </a:lnSpc>
              <a:spcBef>
                <a:spcPts val="0"/>
              </a:spcBef>
              <a:spcAft>
                <a:spcPts val="400"/>
              </a:spcAft>
              <a:buSzPct val="100000"/>
              <a:buFont typeface="Lucida Grande"/>
              <a:buNone/>
              <a:defRPr sz="1600" b="0" i="0">
                <a:solidFill>
                  <a:srgbClr val="000000"/>
                </a:solidFill>
                <a:latin typeface="HP Simplified" pitchFamily="34" charset="0"/>
                <a:cs typeface="HP Simplified" pitchFamily="34" charset="0"/>
              </a:defRPr>
            </a:lvl2pPr>
            <a:lvl3pPr marL="169863" indent="-169863">
              <a:lnSpc>
                <a:spcPct val="100000"/>
              </a:lnSpc>
              <a:spcBef>
                <a:spcPts val="0"/>
              </a:spcBef>
              <a:spcAft>
                <a:spcPts val="400"/>
              </a:spcAft>
              <a:buFont typeface="Arial"/>
              <a:buChar char="•"/>
              <a:defRPr sz="1400" b="0" i="0">
                <a:solidFill>
                  <a:srgbClr val="000000"/>
                </a:solidFill>
                <a:latin typeface="HP Simplified" pitchFamily="34" charset="0"/>
                <a:cs typeface="HP Simplified" pitchFamily="34" charset="0"/>
              </a:defRPr>
            </a:lvl3pPr>
            <a:lvl4pPr marL="341313" indent="-180975">
              <a:lnSpc>
                <a:spcPct val="100000"/>
              </a:lnSpc>
              <a:spcBef>
                <a:spcPts val="0"/>
              </a:spcBef>
              <a:spcAft>
                <a:spcPts val="400"/>
              </a:spcAft>
              <a:buSzPct val="80000"/>
              <a:buFont typeface="Lucida Grande"/>
              <a:buChar char="−"/>
              <a:defRPr lang="en-US" sz="1400" b="0" i="0">
                <a:solidFill>
                  <a:srgbClr val="000000"/>
                </a:solidFill>
                <a:latin typeface="HP Simplified" pitchFamily="34" charset="0"/>
                <a:cs typeface="HP Simplified" pitchFamily="34" charset="0"/>
              </a:defRPr>
            </a:lvl4pPr>
            <a:lvl5pPr marL="469900" indent="-150813">
              <a:lnSpc>
                <a:spcPct val="100000"/>
              </a:lnSpc>
              <a:spcBef>
                <a:spcPts val="0"/>
              </a:spcBef>
              <a:spcAft>
                <a:spcPts val="400"/>
              </a:spcAft>
              <a:buFont typeface="Arial"/>
              <a:buChar char="•"/>
              <a:tabLst/>
              <a:defRPr sz="1400" b="0" i="0">
                <a:solidFill>
                  <a:srgbClr val="000000"/>
                </a:solidFill>
                <a:latin typeface="HP Simplified" pitchFamily="34" charset="0"/>
                <a:cs typeface="HP Simplified" pitchFamily="34" charset="0"/>
              </a:defRPr>
            </a:lvl5pPr>
            <a:lvl6pPr indent="0">
              <a:lnSpc>
                <a:spcPts val="2500"/>
              </a:lnSpc>
              <a:spcBef>
                <a:spcPct val="20000"/>
              </a:spcBef>
              <a:buFont typeface="Arial"/>
              <a:buNone/>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1">
              <a:spcAft>
                <a:spcPts val="0"/>
              </a:spcAft>
            </a:pPr>
            <a:r>
              <a:rPr lang="zh-CN" altLang="en-US" sz="3600" dirty="0" smtClean="0"/>
              <a:t>的攻击是利用了应用软件的漏洞</a:t>
            </a:r>
            <a:endParaRPr lang="en-US" altLang="zh-CN" sz="3600" dirty="0"/>
          </a:p>
        </p:txBody>
      </p:sp>
      <p:sp>
        <p:nvSpPr>
          <p:cNvPr id="5" name="TextBox 4"/>
          <p:cNvSpPr txBox="1"/>
          <p:nvPr/>
        </p:nvSpPr>
        <p:spPr>
          <a:xfrm>
            <a:off x="1606729" y="2627375"/>
            <a:ext cx="7153139" cy="914400"/>
          </a:xfrm>
          <a:prstGeom prst="rect">
            <a:avLst/>
          </a:prstGeom>
        </p:spPr>
        <p:txBody>
          <a:bodyPr vert="horz" wrap="square" lIns="0" tIns="91440" rIns="0" bIns="0" rtlCol="0">
            <a:noAutofit/>
          </a:bodyPr>
          <a:lstStyle>
            <a:lvl1pPr indent="0">
              <a:lnSpc>
                <a:spcPct val="100000"/>
              </a:lnSpc>
              <a:spcBef>
                <a:spcPts val="0"/>
              </a:spcBef>
              <a:spcAft>
                <a:spcPts val="400"/>
              </a:spcAft>
              <a:buSzPct val="100000"/>
              <a:buFont typeface="Arial"/>
              <a:buNone/>
              <a:defRPr b="1" i="0">
                <a:solidFill>
                  <a:schemeClr val="accent1"/>
                </a:solidFill>
                <a:latin typeface="HP Simplified" pitchFamily="34" charset="0"/>
                <a:cs typeface="HP Simplified" pitchFamily="34" charset="0"/>
              </a:defRPr>
            </a:lvl1pPr>
            <a:lvl2pPr marL="0" indent="0" defTabSz="430213">
              <a:lnSpc>
                <a:spcPct val="100000"/>
              </a:lnSpc>
              <a:spcBef>
                <a:spcPts val="0"/>
              </a:spcBef>
              <a:spcAft>
                <a:spcPts val="400"/>
              </a:spcAft>
              <a:buSzPct val="100000"/>
              <a:buFont typeface="Lucida Grande"/>
              <a:buNone/>
              <a:defRPr sz="1600" b="0" i="0">
                <a:solidFill>
                  <a:srgbClr val="000000"/>
                </a:solidFill>
                <a:latin typeface="HP Simplified" pitchFamily="34" charset="0"/>
                <a:cs typeface="HP Simplified" pitchFamily="34" charset="0"/>
              </a:defRPr>
            </a:lvl2pPr>
            <a:lvl3pPr marL="169863" indent="-169863">
              <a:lnSpc>
                <a:spcPct val="100000"/>
              </a:lnSpc>
              <a:spcBef>
                <a:spcPts val="0"/>
              </a:spcBef>
              <a:spcAft>
                <a:spcPts val="400"/>
              </a:spcAft>
              <a:buFont typeface="Arial"/>
              <a:buChar char="•"/>
              <a:defRPr sz="1400" b="0" i="0">
                <a:solidFill>
                  <a:srgbClr val="000000"/>
                </a:solidFill>
                <a:latin typeface="HP Simplified" pitchFamily="34" charset="0"/>
                <a:cs typeface="HP Simplified" pitchFamily="34" charset="0"/>
              </a:defRPr>
            </a:lvl3pPr>
            <a:lvl4pPr marL="341313" indent="-180975">
              <a:lnSpc>
                <a:spcPct val="100000"/>
              </a:lnSpc>
              <a:spcBef>
                <a:spcPts val="0"/>
              </a:spcBef>
              <a:spcAft>
                <a:spcPts val="400"/>
              </a:spcAft>
              <a:buSzPct val="80000"/>
              <a:buFont typeface="Lucida Grande"/>
              <a:buChar char="−"/>
              <a:defRPr lang="en-US" sz="1400" b="0" i="0">
                <a:solidFill>
                  <a:srgbClr val="000000"/>
                </a:solidFill>
                <a:latin typeface="HP Simplified" pitchFamily="34" charset="0"/>
                <a:cs typeface="HP Simplified" pitchFamily="34" charset="0"/>
              </a:defRPr>
            </a:lvl4pPr>
            <a:lvl5pPr marL="469900" indent="-150813">
              <a:lnSpc>
                <a:spcPct val="100000"/>
              </a:lnSpc>
              <a:spcBef>
                <a:spcPts val="0"/>
              </a:spcBef>
              <a:spcAft>
                <a:spcPts val="400"/>
              </a:spcAft>
              <a:buFont typeface="Arial"/>
              <a:buChar char="•"/>
              <a:tabLst/>
              <a:defRPr sz="1400" b="0" i="0">
                <a:solidFill>
                  <a:srgbClr val="000000"/>
                </a:solidFill>
                <a:latin typeface="HP Simplified" pitchFamily="34" charset="0"/>
                <a:cs typeface="HP Simplified" pitchFamily="34" charset="0"/>
              </a:defRPr>
            </a:lvl5pPr>
            <a:lvl6pPr indent="0">
              <a:lnSpc>
                <a:spcPts val="2500"/>
              </a:lnSpc>
              <a:spcBef>
                <a:spcPct val="20000"/>
              </a:spcBef>
              <a:buFont typeface="Arial"/>
              <a:buNone/>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1">
              <a:lnSpc>
                <a:spcPct val="150000"/>
              </a:lnSpc>
              <a:spcAft>
                <a:spcPts val="0"/>
              </a:spcAft>
            </a:pPr>
            <a:endParaRPr lang="en-US" sz="3200" dirty="0"/>
          </a:p>
        </p:txBody>
      </p:sp>
      <p:grpSp>
        <p:nvGrpSpPr>
          <p:cNvPr id="2" name="Group 1"/>
          <p:cNvGrpSpPr/>
          <p:nvPr/>
        </p:nvGrpSpPr>
        <p:grpSpPr>
          <a:xfrm>
            <a:off x="190368" y="294502"/>
            <a:ext cx="8814252" cy="557784"/>
            <a:chOff x="190368" y="294502"/>
            <a:chExt cx="8814252" cy="557784"/>
          </a:xfrm>
        </p:grpSpPr>
        <p:grpSp>
          <p:nvGrpSpPr>
            <p:cNvPr id="9" name="Group 8"/>
            <p:cNvGrpSpPr/>
            <p:nvPr/>
          </p:nvGrpSpPr>
          <p:grpSpPr>
            <a:xfrm>
              <a:off x="190368" y="333902"/>
              <a:ext cx="635600" cy="478984"/>
              <a:chOff x="3797301" y="2000251"/>
              <a:chExt cx="1546225" cy="1165225"/>
            </a:xfrm>
            <a:solidFill>
              <a:schemeClr val="accent4"/>
            </a:solidFill>
          </p:grpSpPr>
          <p:sp>
            <p:nvSpPr>
              <p:cNvPr id="10" name="Freeform 668"/>
              <p:cNvSpPr>
                <a:spLocks/>
              </p:cNvSpPr>
              <p:nvPr/>
            </p:nvSpPr>
            <p:spPr bwMode="auto">
              <a:xfrm>
                <a:off x="4459288" y="2000251"/>
                <a:ext cx="401638" cy="112713"/>
              </a:xfrm>
              <a:custGeom>
                <a:avLst/>
                <a:gdLst>
                  <a:gd name="T0" fmla="*/ 253 w 253"/>
                  <a:gd name="T1" fmla="*/ 33 h 71"/>
                  <a:gd name="T2" fmla="*/ 253 w 253"/>
                  <a:gd name="T3" fmla="*/ 0 h 71"/>
                  <a:gd name="T4" fmla="*/ 0 w 253"/>
                  <a:gd name="T5" fmla="*/ 42 h 71"/>
                  <a:gd name="T6" fmla="*/ 28 w 253"/>
                  <a:gd name="T7" fmla="*/ 71 h 71"/>
                  <a:gd name="T8" fmla="*/ 253 w 253"/>
                  <a:gd name="T9" fmla="*/ 33 h 71"/>
                </a:gdLst>
                <a:ahLst/>
                <a:cxnLst>
                  <a:cxn ang="0">
                    <a:pos x="T0" y="T1"/>
                  </a:cxn>
                  <a:cxn ang="0">
                    <a:pos x="T2" y="T3"/>
                  </a:cxn>
                  <a:cxn ang="0">
                    <a:pos x="T4" y="T5"/>
                  </a:cxn>
                  <a:cxn ang="0">
                    <a:pos x="T6" y="T7"/>
                  </a:cxn>
                  <a:cxn ang="0">
                    <a:pos x="T8" y="T9"/>
                  </a:cxn>
                </a:cxnLst>
                <a:rect l="0" t="0" r="r" b="b"/>
                <a:pathLst>
                  <a:path w="253" h="71">
                    <a:moveTo>
                      <a:pt x="253" y="33"/>
                    </a:moveTo>
                    <a:lnTo>
                      <a:pt x="253" y="0"/>
                    </a:lnTo>
                    <a:lnTo>
                      <a:pt x="0" y="42"/>
                    </a:lnTo>
                    <a:lnTo>
                      <a:pt x="28" y="71"/>
                    </a:lnTo>
                    <a:lnTo>
                      <a:pt x="253"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69"/>
              <p:cNvSpPr>
                <a:spLocks/>
              </p:cNvSpPr>
              <p:nvPr/>
            </p:nvSpPr>
            <p:spPr bwMode="auto">
              <a:xfrm>
                <a:off x="4116388" y="2041526"/>
                <a:ext cx="887413" cy="206375"/>
              </a:xfrm>
              <a:custGeom>
                <a:avLst/>
                <a:gdLst>
                  <a:gd name="T0" fmla="*/ 222 w 236"/>
                  <a:gd name="T1" fmla="*/ 29 h 55"/>
                  <a:gd name="T2" fmla="*/ 99 w 236"/>
                  <a:gd name="T3" fmla="*/ 29 h 55"/>
                  <a:gd name="T4" fmla="*/ 92 w 236"/>
                  <a:gd name="T5" fmla="*/ 21 h 55"/>
                  <a:gd name="T6" fmla="*/ 79 w 236"/>
                  <a:gd name="T7" fmla="*/ 9 h 55"/>
                  <a:gd name="T8" fmla="*/ 71 w 236"/>
                  <a:gd name="T9" fmla="*/ 0 h 55"/>
                  <a:gd name="T10" fmla="*/ 0 w 236"/>
                  <a:gd name="T11" fmla="*/ 0 h 55"/>
                  <a:gd name="T12" fmla="*/ 0 w 236"/>
                  <a:gd name="T13" fmla="*/ 55 h 55"/>
                  <a:gd name="T14" fmla="*/ 236 w 236"/>
                  <a:gd name="T15" fmla="*/ 55 h 55"/>
                  <a:gd name="T16" fmla="*/ 236 w 236"/>
                  <a:gd name="T17" fmla="*/ 43 h 55"/>
                  <a:gd name="T18" fmla="*/ 222 w 236"/>
                  <a:gd name="T19" fmla="*/ 2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55">
                    <a:moveTo>
                      <a:pt x="222" y="29"/>
                    </a:moveTo>
                    <a:cubicBezTo>
                      <a:pt x="99" y="29"/>
                      <a:pt x="99" y="29"/>
                      <a:pt x="99" y="29"/>
                    </a:cubicBezTo>
                    <a:cubicBezTo>
                      <a:pt x="92" y="21"/>
                      <a:pt x="92" y="21"/>
                      <a:pt x="92" y="21"/>
                    </a:cubicBezTo>
                    <a:cubicBezTo>
                      <a:pt x="79" y="9"/>
                      <a:pt x="79" y="9"/>
                      <a:pt x="79" y="9"/>
                    </a:cubicBezTo>
                    <a:cubicBezTo>
                      <a:pt x="71" y="0"/>
                      <a:pt x="71" y="0"/>
                      <a:pt x="71" y="0"/>
                    </a:cubicBezTo>
                    <a:cubicBezTo>
                      <a:pt x="0" y="0"/>
                      <a:pt x="0" y="0"/>
                      <a:pt x="0" y="0"/>
                    </a:cubicBezTo>
                    <a:cubicBezTo>
                      <a:pt x="0" y="55"/>
                      <a:pt x="0" y="55"/>
                      <a:pt x="0" y="55"/>
                    </a:cubicBezTo>
                    <a:cubicBezTo>
                      <a:pt x="236" y="55"/>
                      <a:pt x="236" y="55"/>
                      <a:pt x="236" y="55"/>
                    </a:cubicBezTo>
                    <a:cubicBezTo>
                      <a:pt x="236" y="43"/>
                      <a:pt x="236" y="43"/>
                      <a:pt x="236" y="43"/>
                    </a:cubicBezTo>
                    <a:cubicBezTo>
                      <a:pt x="236" y="35"/>
                      <a:pt x="230" y="29"/>
                      <a:pt x="222" y="29"/>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70"/>
              <p:cNvSpPr>
                <a:spLocks/>
              </p:cNvSpPr>
              <p:nvPr/>
            </p:nvSpPr>
            <p:spPr bwMode="auto">
              <a:xfrm>
                <a:off x="3797301" y="2274888"/>
                <a:ext cx="1546225" cy="890588"/>
              </a:xfrm>
              <a:custGeom>
                <a:avLst/>
                <a:gdLst>
                  <a:gd name="T0" fmla="*/ 387 w 411"/>
                  <a:gd name="T1" fmla="*/ 163 h 237"/>
                  <a:gd name="T2" fmla="*/ 366 w 411"/>
                  <a:gd name="T3" fmla="*/ 163 h 237"/>
                  <a:gd name="T4" fmla="*/ 366 w 411"/>
                  <a:gd name="T5" fmla="*/ 106 h 237"/>
                  <a:gd name="T6" fmla="*/ 218 w 411"/>
                  <a:gd name="T7" fmla="*/ 106 h 237"/>
                  <a:gd name="T8" fmla="*/ 218 w 411"/>
                  <a:gd name="T9" fmla="*/ 76 h 237"/>
                  <a:gd name="T10" fmla="*/ 321 w 411"/>
                  <a:gd name="T11" fmla="*/ 76 h 237"/>
                  <a:gd name="T12" fmla="*/ 321 w 411"/>
                  <a:gd name="T13" fmla="*/ 0 h 237"/>
                  <a:gd name="T14" fmla="*/ 85 w 411"/>
                  <a:gd name="T15" fmla="*/ 0 h 237"/>
                  <a:gd name="T16" fmla="*/ 85 w 411"/>
                  <a:gd name="T17" fmla="*/ 61 h 237"/>
                  <a:gd name="T18" fmla="*/ 99 w 411"/>
                  <a:gd name="T19" fmla="*/ 76 h 237"/>
                  <a:gd name="T20" fmla="*/ 193 w 411"/>
                  <a:gd name="T21" fmla="*/ 76 h 237"/>
                  <a:gd name="T22" fmla="*/ 193 w 411"/>
                  <a:gd name="T23" fmla="*/ 106 h 237"/>
                  <a:gd name="T24" fmla="*/ 45 w 411"/>
                  <a:gd name="T25" fmla="*/ 106 h 237"/>
                  <a:gd name="T26" fmla="*/ 45 w 411"/>
                  <a:gd name="T27" fmla="*/ 163 h 237"/>
                  <a:gd name="T28" fmla="*/ 0 w 411"/>
                  <a:gd name="T29" fmla="*/ 163 h 237"/>
                  <a:gd name="T30" fmla="*/ 0 w 411"/>
                  <a:gd name="T31" fmla="*/ 213 h 237"/>
                  <a:gd name="T32" fmla="*/ 25 w 411"/>
                  <a:gd name="T33" fmla="*/ 237 h 237"/>
                  <a:gd name="T34" fmla="*/ 115 w 411"/>
                  <a:gd name="T35" fmla="*/ 237 h 237"/>
                  <a:gd name="T36" fmla="*/ 115 w 411"/>
                  <a:gd name="T37" fmla="*/ 188 h 237"/>
                  <a:gd name="T38" fmla="*/ 91 w 411"/>
                  <a:gd name="T39" fmla="*/ 163 h 237"/>
                  <a:gd name="T40" fmla="*/ 70 w 411"/>
                  <a:gd name="T41" fmla="*/ 163 h 237"/>
                  <a:gd name="T42" fmla="*/ 70 w 411"/>
                  <a:gd name="T43" fmla="*/ 130 h 237"/>
                  <a:gd name="T44" fmla="*/ 193 w 411"/>
                  <a:gd name="T45" fmla="*/ 130 h 237"/>
                  <a:gd name="T46" fmla="*/ 193 w 411"/>
                  <a:gd name="T47" fmla="*/ 163 h 237"/>
                  <a:gd name="T48" fmla="*/ 148 w 411"/>
                  <a:gd name="T49" fmla="*/ 163 h 237"/>
                  <a:gd name="T50" fmla="*/ 148 w 411"/>
                  <a:gd name="T51" fmla="*/ 213 h 237"/>
                  <a:gd name="T52" fmla="*/ 173 w 411"/>
                  <a:gd name="T53" fmla="*/ 237 h 237"/>
                  <a:gd name="T54" fmla="*/ 263 w 411"/>
                  <a:gd name="T55" fmla="*/ 237 h 237"/>
                  <a:gd name="T56" fmla="*/ 263 w 411"/>
                  <a:gd name="T57" fmla="*/ 188 h 237"/>
                  <a:gd name="T58" fmla="*/ 239 w 411"/>
                  <a:gd name="T59" fmla="*/ 163 h 237"/>
                  <a:gd name="T60" fmla="*/ 218 w 411"/>
                  <a:gd name="T61" fmla="*/ 163 h 237"/>
                  <a:gd name="T62" fmla="*/ 218 w 411"/>
                  <a:gd name="T63" fmla="*/ 130 h 237"/>
                  <a:gd name="T64" fmla="*/ 341 w 411"/>
                  <a:gd name="T65" fmla="*/ 130 h 237"/>
                  <a:gd name="T66" fmla="*/ 341 w 411"/>
                  <a:gd name="T67" fmla="*/ 163 h 237"/>
                  <a:gd name="T68" fmla="*/ 296 w 411"/>
                  <a:gd name="T69" fmla="*/ 163 h 237"/>
                  <a:gd name="T70" fmla="*/ 296 w 411"/>
                  <a:gd name="T71" fmla="*/ 213 h 237"/>
                  <a:gd name="T72" fmla="*/ 321 w 411"/>
                  <a:gd name="T73" fmla="*/ 237 h 237"/>
                  <a:gd name="T74" fmla="*/ 411 w 411"/>
                  <a:gd name="T75" fmla="*/ 237 h 237"/>
                  <a:gd name="T76" fmla="*/ 411 w 411"/>
                  <a:gd name="T77" fmla="*/ 188 h 237"/>
                  <a:gd name="T78" fmla="*/ 387 w 411"/>
                  <a:gd name="T79" fmla="*/ 16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1" h="237">
                    <a:moveTo>
                      <a:pt x="387" y="163"/>
                    </a:moveTo>
                    <a:cubicBezTo>
                      <a:pt x="366" y="163"/>
                      <a:pt x="366" y="163"/>
                      <a:pt x="366" y="163"/>
                    </a:cubicBezTo>
                    <a:cubicBezTo>
                      <a:pt x="366" y="106"/>
                      <a:pt x="366" y="106"/>
                      <a:pt x="366" y="106"/>
                    </a:cubicBezTo>
                    <a:cubicBezTo>
                      <a:pt x="218" y="106"/>
                      <a:pt x="218" y="106"/>
                      <a:pt x="218" y="106"/>
                    </a:cubicBezTo>
                    <a:cubicBezTo>
                      <a:pt x="218" y="76"/>
                      <a:pt x="218" y="76"/>
                      <a:pt x="218" y="76"/>
                    </a:cubicBezTo>
                    <a:cubicBezTo>
                      <a:pt x="321" y="76"/>
                      <a:pt x="321" y="76"/>
                      <a:pt x="321" y="76"/>
                    </a:cubicBezTo>
                    <a:cubicBezTo>
                      <a:pt x="321" y="0"/>
                      <a:pt x="321" y="0"/>
                      <a:pt x="321" y="0"/>
                    </a:cubicBezTo>
                    <a:cubicBezTo>
                      <a:pt x="85" y="0"/>
                      <a:pt x="85" y="0"/>
                      <a:pt x="85" y="0"/>
                    </a:cubicBezTo>
                    <a:cubicBezTo>
                      <a:pt x="85" y="61"/>
                      <a:pt x="85" y="61"/>
                      <a:pt x="85" y="61"/>
                    </a:cubicBezTo>
                    <a:cubicBezTo>
                      <a:pt x="85" y="69"/>
                      <a:pt x="91" y="76"/>
                      <a:pt x="99" y="76"/>
                    </a:cubicBezTo>
                    <a:cubicBezTo>
                      <a:pt x="193" y="76"/>
                      <a:pt x="193" y="76"/>
                      <a:pt x="193" y="76"/>
                    </a:cubicBezTo>
                    <a:cubicBezTo>
                      <a:pt x="193" y="106"/>
                      <a:pt x="193" y="106"/>
                      <a:pt x="193" y="106"/>
                    </a:cubicBezTo>
                    <a:cubicBezTo>
                      <a:pt x="45" y="106"/>
                      <a:pt x="45" y="106"/>
                      <a:pt x="45" y="106"/>
                    </a:cubicBezTo>
                    <a:cubicBezTo>
                      <a:pt x="45" y="163"/>
                      <a:pt x="45" y="163"/>
                      <a:pt x="45" y="163"/>
                    </a:cubicBezTo>
                    <a:cubicBezTo>
                      <a:pt x="0" y="163"/>
                      <a:pt x="0" y="163"/>
                      <a:pt x="0" y="163"/>
                    </a:cubicBezTo>
                    <a:cubicBezTo>
                      <a:pt x="0" y="213"/>
                      <a:pt x="0" y="213"/>
                      <a:pt x="0" y="213"/>
                    </a:cubicBezTo>
                    <a:cubicBezTo>
                      <a:pt x="0" y="226"/>
                      <a:pt x="11" y="237"/>
                      <a:pt x="25" y="237"/>
                    </a:cubicBezTo>
                    <a:cubicBezTo>
                      <a:pt x="115" y="237"/>
                      <a:pt x="115" y="237"/>
                      <a:pt x="115" y="237"/>
                    </a:cubicBezTo>
                    <a:cubicBezTo>
                      <a:pt x="115" y="188"/>
                      <a:pt x="115" y="188"/>
                      <a:pt x="115" y="188"/>
                    </a:cubicBezTo>
                    <a:cubicBezTo>
                      <a:pt x="115" y="174"/>
                      <a:pt x="104" y="163"/>
                      <a:pt x="91" y="163"/>
                    </a:cubicBezTo>
                    <a:cubicBezTo>
                      <a:pt x="70" y="163"/>
                      <a:pt x="70" y="163"/>
                      <a:pt x="70" y="163"/>
                    </a:cubicBezTo>
                    <a:cubicBezTo>
                      <a:pt x="70" y="130"/>
                      <a:pt x="70" y="130"/>
                      <a:pt x="70" y="130"/>
                    </a:cubicBezTo>
                    <a:cubicBezTo>
                      <a:pt x="193" y="130"/>
                      <a:pt x="193" y="130"/>
                      <a:pt x="193" y="130"/>
                    </a:cubicBezTo>
                    <a:cubicBezTo>
                      <a:pt x="193" y="163"/>
                      <a:pt x="193" y="163"/>
                      <a:pt x="193" y="163"/>
                    </a:cubicBezTo>
                    <a:cubicBezTo>
                      <a:pt x="148" y="163"/>
                      <a:pt x="148" y="163"/>
                      <a:pt x="148" y="163"/>
                    </a:cubicBezTo>
                    <a:cubicBezTo>
                      <a:pt x="148" y="213"/>
                      <a:pt x="148" y="213"/>
                      <a:pt x="148" y="213"/>
                    </a:cubicBezTo>
                    <a:cubicBezTo>
                      <a:pt x="148" y="226"/>
                      <a:pt x="159" y="237"/>
                      <a:pt x="173" y="237"/>
                    </a:cubicBezTo>
                    <a:cubicBezTo>
                      <a:pt x="263" y="237"/>
                      <a:pt x="263" y="237"/>
                      <a:pt x="263" y="237"/>
                    </a:cubicBezTo>
                    <a:cubicBezTo>
                      <a:pt x="263" y="188"/>
                      <a:pt x="263" y="188"/>
                      <a:pt x="263" y="188"/>
                    </a:cubicBezTo>
                    <a:cubicBezTo>
                      <a:pt x="263" y="174"/>
                      <a:pt x="252" y="163"/>
                      <a:pt x="239" y="163"/>
                    </a:cubicBezTo>
                    <a:cubicBezTo>
                      <a:pt x="218" y="163"/>
                      <a:pt x="218" y="163"/>
                      <a:pt x="218" y="163"/>
                    </a:cubicBezTo>
                    <a:cubicBezTo>
                      <a:pt x="218" y="130"/>
                      <a:pt x="218" y="130"/>
                      <a:pt x="218" y="130"/>
                    </a:cubicBezTo>
                    <a:cubicBezTo>
                      <a:pt x="341" y="130"/>
                      <a:pt x="341" y="130"/>
                      <a:pt x="341" y="130"/>
                    </a:cubicBezTo>
                    <a:cubicBezTo>
                      <a:pt x="341" y="163"/>
                      <a:pt x="341" y="163"/>
                      <a:pt x="341" y="163"/>
                    </a:cubicBezTo>
                    <a:cubicBezTo>
                      <a:pt x="296" y="163"/>
                      <a:pt x="296" y="163"/>
                      <a:pt x="296" y="163"/>
                    </a:cubicBezTo>
                    <a:cubicBezTo>
                      <a:pt x="296" y="213"/>
                      <a:pt x="296" y="213"/>
                      <a:pt x="296" y="213"/>
                    </a:cubicBezTo>
                    <a:cubicBezTo>
                      <a:pt x="296" y="226"/>
                      <a:pt x="307" y="237"/>
                      <a:pt x="321" y="237"/>
                    </a:cubicBezTo>
                    <a:cubicBezTo>
                      <a:pt x="411" y="237"/>
                      <a:pt x="411" y="237"/>
                      <a:pt x="411" y="237"/>
                    </a:cubicBezTo>
                    <a:cubicBezTo>
                      <a:pt x="411" y="188"/>
                      <a:pt x="411" y="188"/>
                      <a:pt x="411" y="188"/>
                    </a:cubicBezTo>
                    <a:cubicBezTo>
                      <a:pt x="411" y="174"/>
                      <a:pt x="400" y="163"/>
                      <a:pt x="387" y="16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2477540" y="337534"/>
              <a:ext cx="365704" cy="471720"/>
              <a:chOff x="4044951" y="1865313"/>
              <a:chExt cx="1084263" cy="1398588"/>
            </a:xfrm>
            <a:solidFill>
              <a:schemeClr val="accent4"/>
            </a:solidFill>
          </p:grpSpPr>
          <p:sp>
            <p:nvSpPr>
              <p:cNvPr id="14" name="Freeform 388"/>
              <p:cNvSpPr>
                <a:spLocks noEditPoints="1"/>
              </p:cNvSpPr>
              <p:nvPr/>
            </p:nvSpPr>
            <p:spPr bwMode="auto">
              <a:xfrm>
                <a:off x="4044951" y="1865313"/>
                <a:ext cx="1084263" cy="1398588"/>
              </a:xfrm>
              <a:custGeom>
                <a:avLst/>
                <a:gdLst>
                  <a:gd name="T0" fmla="*/ 192 w 288"/>
                  <a:gd name="T1" fmla="*/ 0 h 372"/>
                  <a:gd name="T2" fmla="*/ 176 w 288"/>
                  <a:gd name="T3" fmla="*/ 0 h 372"/>
                  <a:gd name="T4" fmla="*/ 0 w 288"/>
                  <a:gd name="T5" fmla="*/ 0 h 372"/>
                  <a:gd name="T6" fmla="*/ 0 w 288"/>
                  <a:gd name="T7" fmla="*/ 44 h 372"/>
                  <a:gd name="T8" fmla="*/ 24 w 288"/>
                  <a:gd name="T9" fmla="*/ 44 h 372"/>
                  <a:gd name="T10" fmla="*/ 24 w 288"/>
                  <a:gd name="T11" fmla="*/ 24 h 372"/>
                  <a:gd name="T12" fmla="*/ 176 w 288"/>
                  <a:gd name="T13" fmla="*/ 24 h 372"/>
                  <a:gd name="T14" fmla="*/ 176 w 288"/>
                  <a:gd name="T15" fmla="*/ 96 h 372"/>
                  <a:gd name="T16" fmla="*/ 192 w 288"/>
                  <a:gd name="T17" fmla="*/ 112 h 372"/>
                  <a:gd name="T18" fmla="*/ 264 w 288"/>
                  <a:gd name="T19" fmla="*/ 112 h 372"/>
                  <a:gd name="T20" fmla="*/ 264 w 288"/>
                  <a:gd name="T21" fmla="*/ 348 h 372"/>
                  <a:gd name="T22" fmla="*/ 24 w 288"/>
                  <a:gd name="T23" fmla="*/ 348 h 372"/>
                  <a:gd name="T24" fmla="*/ 24 w 288"/>
                  <a:gd name="T25" fmla="*/ 316 h 372"/>
                  <a:gd name="T26" fmla="*/ 0 w 288"/>
                  <a:gd name="T27" fmla="*/ 316 h 372"/>
                  <a:gd name="T28" fmla="*/ 0 w 288"/>
                  <a:gd name="T29" fmla="*/ 348 h 372"/>
                  <a:gd name="T30" fmla="*/ 24 w 288"/>
                  <a:gd name="T31" fmla="*/ 372 h 372"/>
                  <a:gd name="T32" fmla="*/ 288 w 288"/>
                  <a:gd name="T33" fmla="*/ 372 h 372"/>
                  <a:gd name="T34" fmla="*/ 288 w 288"/>
                  <a:gd name="T35" fmla="*/ 112 h 372"/>
                  <a:gd name="T36" fmla="*/ 288 w 288"/>
                  <a:gd name="T37" fmla="*/ 96 h 372"/>
                  <a:gd name="T38" fmla="*/ 192 w 288"/>
                  <a:gd name="T39" fmla="*/ 0 h 372"/>
                  <a:gd name="T40" fmla="*/ 192 w 288"/>
                  <a:gd name="T41" fmla="*/ 96 h 372"/>
                  <a:gd name="T42" fmla="*/ 192 w 288"/>
                  <a:gd name="T43" fmla="*/ 29 h 372"/>
                  <a:gd name="T44" fmla="*/ 258 w 288"/>
                  <a:gd name="T45" fmla="*/ 96 h 372"/>
                  <a:gd name="T46" fmla="*/ 192 w 288"/>
                  <a:gd name="T47" fmla="*/ 9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372">
                    <a:moveTo>
                      <a:pt x="192" y="0"/>
                    </a:moveTo>
                    <a:cubicBezTo>
                      <a:pt x="176" y="0"/>
                      <a:pt x="176" y="0"/>
                      <a:pt x="176" y="0"/>
                    </a:cubicBezTo>
                    <a:cubicBezTo>
                      <a:pt x="0" y="0"/>
                      <a:pt x="0" y="0"/>
                      <a:pt x="0" y="0"/>
                    </a:cubicBezTo>
                    <a:cubicBezTo>
                      <a:pt x="0" y="44"/>
                      <a:pt x="0" y="44"/>
                      <a:pt x="0" y="44"/>
                    </a:cubicBezTo>
                    <a:cubicBezTo>
                      <a:pt x="24" y="44"/>
                      <a:pt x="24" y="44"/>
                      <a:pt x="24" y="44"/>
                    </a:cubicBezTo>
                    <a:cubicBezTo>
                      <a:pt x="24" y="24"/>
                      <a:pt x="24" y="24"/>
                      <a:pt x="24" y="24"/>
                    </a:cubicBezTo>
                    <a:cubicBezTo>
                      <a:pt x="176" y="24"/>
                      <a:pt x="176" y="24"/>
                      <a:pt x="176" y="24"/>
                    </a:cubicBezTo>
                    <a:cubicBezTo>
                      <a:pt x="176" y="96"/>
                      <a:pt x="176" y="96"/>
                      <a:pt x="176" y="96"/>
                    </a:cubicBezTo>
                    <a:cubicBezTo>
                      <a:pt x="176" y="105"/>
                      <a:pt x="183" y="112"/>
                      <a:pt x="192" y="112"/>
                    </a:cubicBezTo>
                    <a:cubicBezTo>
                      <a:pt x="264" y="112"/>
                      <a:pt x="264" y="112"/>
                      <a:pt x="264" y="112"/>
                    </a:cubicBezTo>
                    <a:cubicBezTo>
                      <a:pt x="264" y="348"/>
                      <a:pt x="264" y="348"/>
                      <a:pt x="264" y="348"/>
                    </a:cubicBezTo>
                    <a:cubicBezTo>
                      <a:pt x="24" y="348"/>
                      <a:pt x="24" y="348"/>
                      <a:pt x="24" y="348"/>
                    </a:cubicBezTo>
                    <a:cubicBezTo>
                      <a:pt x="24" y="316"/>
                      <a:pt x="24" y="316"/>
                      <a:pt x="24" y="316"/>
                    </a:cubicBezTo>
                    <a:cubicBezTo>
                      <a:pt x="0" y="316"/>
                      <a:pt x="0" y="316"/>
                      <a:pt x="0" y="316"/>
                    </a:cubicBezTo>
                    <a:cubicBezTo>
                      <a:pt x="0" y="348"/>
                      <a:pt x="0" y="348"/>
                      <a:pt x="0" y="348"/>
                    </a:cubicBezTo>
                    <a:cubicBezTo>
                      <a:pt x="0" y="361"/>
                      <a:pt x="11" y="372"/>
                      <a:pt x="24" y="372"/>
                    </a:cubicBezTo>
                    <a:cubicBezTo>
                      <a:pt x="288" y="372"/>
                      <a:pt x="288" y="372"/>
                      <a:pt x="288" y="372"/>
                    </a:cubicBezTo>
                    <a:cubicBezTo>
                      <a:pt x="288" y="112"/>
                      <a:pt x="288" y="112"/>
                      <a:pt x="288" y="112"/>
                    </a:cubicBezTo>
                    <a:cubicBezTo>
                      <a:pt x="288" y="96"/>
                      <a:pt x="288" y="96"/>
                      <a:pt x="288" y="96"/>
                    </a:cubicBezTo>
                    <a:lnTo>
                      <a:pt x="192" y="0"/>
                    </a:lnTo>
                    <a:close/>
                    <a:moveTo>
                      <a:pt x="192" y="96"/>
                    </a:moveTo>
                    <a:cubicBezTo>
                      <a:pt x="192" y="29"/>
                      <a:pt x="192" y="29"/>
                      <a:pt x="192" y="29"/>
                    </a:cubicBezTo>
                    <a:cubicBezTo>
                      <a:pt x="258" y="96"/>
                      <a:pt x="258" y="96"/>
                      <a:pt x="258" y="96"/>
                    </a:cubicBezTo>
                    <a:lnTo>
                      <a:pt x="192"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389"/>
              <p:cNvSpPr>
                <a:spLocks noChangeArrowheads="1"/>
              </p:cNvSpPr>
              <p:nvPr/>
            </p:nvSpPr>
            <p:spPr bwMode="auto">
              <a:xfrm>
                <a:off x="4275138" y="2409826"/>
                <a:ext cx="214313" cy="2143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390"/>
              <p:cNvSpPr>
                <a:spLocks noChangeArrowheads="1"/>
              </p:cNvSpPr>
              <p:nvPr/>
            </p:nvSpPr>
            <p:spPr bwMode="auto">
              <a:xfrm>
                <a:off x="4060826" y="2624138"/>
                <a:ext cx="214313" cy="2143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391"/>
              <p:cNvSpPr>
                <a:spLocks noChangeArrowheads="1"/>
              </p:cNvSpPr>
              <p:nvPr/>
            </p:nvSpPr>
            <p:spPr bwMode="auto">
              <a:xfrm>
                <a:off x="4060826" y="2195513"/>
                <a:ext cx="214313" cy="2143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392"/>
              <p:cNvSpPr>
                <a:spLocks/>
              </p:cNvSpPr>
              <p:nvPr/>
            </p:nvSpPr>
            <p:spPr bwMode="auto">
              <a:xfrm>
                <a:off x="4275138" y="2409826"/>
                <a:ext cx="642938" cy="642938"/>
              </a:xfrm>
              <a:custGeom>
                <a:avLst/>
                <a:gdLst>
                  <a:gd name="T0" fmla="*/ 0 w 405"/>
                  <a:gd name="T1" fmla="*/ 270 h 405"/>
                  <a:gd name="T2" fmla="*/ 0 w 405"/>
                  <a:gd name="T3" fmla="*/ 405 h 405"/>
                  <a:gd name="T4" fmla="*/ 135 w 405"/>
                  <a:gd name="T5" fmla="*/ 405 h 405"/>
                  <a:gd name="T6" fmla="*/ 405 w 405"/>
                  <a:gd name="T7" fmla="*/ 405 h 405"/>
                  <a:gd name="T8" fmla="*/ 405 w 405"/>
                  <a:gd name="T9" fmla="*/ 401 h 405"/>
                  <a:gd name="T10" fmla="*/ 405 w 405"/>
                  <a:gd name="T11" fmla="*/ 270 h 405"/>
                  <a:gd name="T12" fmla="*/ 405 w 405"/>
                  <a:gd name="T13" fmla="*/ 135 h 405"/>
                  <a:gd name="T14" fmla="*/ 405 w 405"/>
                  <a:gd name="T15" fmla="*/ 0 h 405"/>
                  <a:gd name="T16" fmla="*/ 270 w 405"/>
                  <a:gd name="T17" fmla="*/ 0 h 405"/>
                  <a:gd name="T18" fmla="*/ 270 w 405"/>
                  <a:gd name="T19" fmla="*/ 135 h 405"/>
                  <a:gd name="T20" fmla="*/ 135 w 405"/>
                  <a:gd name="T21" fmla="*/ 135 h 405"/>
                  <a:gd name="T22" fmla="*/ 135 w 405"/>
                  <a:gd name="T23" fmla="*/ 270 h 405"/>
                  <a:gd name="T24" fmla="*/ 0 w 405"/>
                  <a:gd name="T25" fmla="*/ 27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405">
                    <a:moveTo>
                      <a:pt x="0" y="270"/>
                    </a:moveTo>
                    <a:lnTo>
                      <a:pt x="0" y="405"/>
                    </a:lnTo>
                    <a:lnTo>
                      <a:pt x="135" y="405"/>
                    </a:lnTo>
                    <a:lnTo>
                      <a:pt x="405" y="405"/>
                    </a:lnTo>
                    <a:lnTo>
                      <a:pt x="405" y="401"/>
                    </a:lnTo>
                    <a:lnTo>
                      <a:pt x="405" y="270"/>
                    </a:lnTo>
                    <a:lnTo>
                      <a:pt x="405" y="135"/>
                    </a:lnTo>
                    <a:lnTo>
                      <a:pt x="405" y="0"/>
                    </a:lnTo>
                    <a:lnTo>
                      <a:pt x="270" y="0"/>
                    </a:lnTo>
                    <a:lnTo>
                      <a:pt x="270" y="135"/>
                    </a:lnTo>
                    <a:lnTo>
                      <a:pt x="135" y="135"/>
                    </a:lnTo>
                    <a:lnTo>
                      <a:pt x="135" y="270"/>
                    </a:lnTo>
                    <a:lnTo>
                      <a:pt x="0" y="2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964576" y="357823"/>
              <a:ext cx="668042" cy="431143"/>
              <a:chOff x="3763963" y="2055813"/>
              <a:chExt cx="1616075" cy="1042988"/>
            </a:xfrm>
            <a:solidFill>
              <a:schemeClr val="accent4"/>
            </a:solidFill>
          </p:grpSpPr>
          <p:sp>
            <p:nvSpPr>
              <p:cNvPr id="20" name="Freeform 402"/>
              <p:cNvSpPr>
                <a:spLocks noEditPoints="1"/>
              </p:cNvSpPr>
              <p:nvPr/>
            </p:nvSpPr>
            <p:spPr bwMode="auto">
              <a:xfrm>
                <a:off x="4846638" y="2055813"/>
                <a:ext cx="533400" cy="584200"/>
              </a:xfrm>
              <a:custGeom>
                <a:avLst/>
                <a:gdLst>
                  <a:gd name="T0" fmla="*/ 121 w 142"/>
                  <a:gd name="T1" fmla="*/ 13 h 155"/>
                  <a:gd name="T2" fmla="*/ 76 w 142"/>
                  <a:gd name="T3" fmla="*/ 0 h 155"/>
                  <a:gd name="T4" fmla="*/ 23 w 142"/>
                  <a:gd name="T5" fmla="*/ 17 h 155"/>
                  <a:gd name="T6" fmla="*/ 6 w 142"/>
                  <a:gd name="T7" fmla="*/ 41 h 155"/>
                  <a:gd name="T8" fmla="*/ 3 w 142"/>
                  <a:gd name="T9" fmla="*/ 49 h 155"/>
                  <a:gd name="T10" fmla="*/ 0 w 142"/>
                  <a:gd name="T11" fmla="*/ 78 h 155"/>
                  <a:gd name="T12" fmla="*/ 0 w 142"/>
                  <a:gd name="T13" fmla="*/ 83 h 155"/>
                  <a:gd name="T14" fmla="*/ 1 w 142"/>
                  <a:gd name="T15" fmla="*/ 92 h 155"/>
                  <a:gd name="T16" fmla="*/ 3 w 142"/>
                  <a:gd name="T17" fmla="*/ 106 h 155"/>
                  <a:gd name="T18" fmla="*/ 21 w 142"/>
                  <a:gd name="T19" fmla="*/ 140 h 155"/>
                  <a:gd name="T20" fmla="*/ 79 w 142"/>
                  <a:gd name="T21" fmla="*/ 155 h 155"/>
                  <a:gd name="T22" fmla="*/ 97 w 142"/>
                  <a:gd name="T23" fmla="*/ 154 h 155"/>
                  <a:gd name="T24" fmla="*/ 111 w 142"/>
                  <a:gd name="T25" fmla="*/ 151 h 155"/>
                  <a:gd name="T26" fmla="*/ 111 w 142"/>
                  <a:gd name="T27" fmla="*/ 136 h 155"/>
                  <a:gd name="T28" fmla="*/ 97 w 142"/>
                  <a:gd name="T29" fmla="*/ 135 h 155"/>
                  <a:gd name="T30" fmla="*/ 93 w 142"/>
                  <a:gd name="T31" fmla="*/ 135 h 155"/>
                  <a:gd name="T32" fmla="*/ 80 w 142"/>
                  <a:gd name="T33" fmla="*/ 135 h 155"/>
                  <a:gd name="T34" fmla="*/ 36 w 142"/>
                  <a:gd name="T35" fmla="*/ 124 h 155"/>
                  <a:gd name="T36" fmla="*/ 24 w 142"/>
                  <a:gd name="T37" fmla="*/ 97 h 155"/>
                  <a:gd name="T38" fmla="*/ 23 w 142"/>
                  <a:gd name="T39" fmla="*/ 87 h 155"/>
                  <a:gd name="T40" fmla="*/ 23 w 142"/>
                  <a:gd name="T41" fmla="*/ 78 h 155"/>
                  <a:gd name="T42" fmla="*/ 23 w 142"/>
                  <a:gd name="T43" fmla="*/ 64 h 155"/>
                  <a:gd name="T44" fmla="*/ 25 w 142"/>
                  <a:gd name="T45" fmla="*/ 54 h 155"/>
                  <a:gd name="T46" fmla="*/ 29 w 142"/>
                  <a:gd name="T47" fmla="*/ 44 h 155"/>
                  <a:gd name="T48" fmla="*/ 32 w 142"/>
                  <a:gd name="T49" fmla="*/ 40 h 155"/>
                  <a:gd name="T50" fmla="*/ 34 w 142"/>
                  <a:gd name="T51" fmla="*/ 36 h 155"/>
                  <a:gd name="T52" fmla="*/ 39 w 142"/>
                  <a:gd name="T53" fmla="*/ 31 h 155"/>
                  <a:gd name="T54" fmla="*/ 76 w 142"/>
                  <a:gd name="T55" fmla="*/ 20 h 155"/>
                  <a:gd name="T56" fmla="*/ 119 w 142"/>
                  <a:gd name="T57" fmla="*/ 64 h 155"/>
                  <a:gd name="T58" fmla="*/ 112 w 142"/>
                  <a:gd name="T59" fmla="*/ 95 h 155"/>
                  <a:gd name="T60" fmla="*/ 107 w 142"/>
                  <a:gd name="T61" fmla="*/ 99 h 155"/>
                  <a:gd name="T62" fmla="*/ 103 w 142"/>
                  <a:gd name="T63" fmla="*/ 99 h 155"/>
                  <a:gd name="T64" fmla="*/ 104 w 142"/>
                  <a:gd name="T65" fmla="*/ 45 h 155"/>
                  <a:gd name="T66" fmla="*/ 101 w 142"/>
                  <a:gd name="T67" fmla="*/ 39 h 155"/>
                  <a:gd name="T68" fmla="*/ 95 w 142"/>
                  <a:gd name="T69" fmla="*/ 36 h 155"/>
                  <a:gd name="T70" fmla="*/ 79 w 142"/>
                  <a:gd name="T71" fmla="*/ 35 h 155"/>
                  <a:gd name="T72" fmla="*/ 46 w 142"/>
                  <a:gd name="T73" fmla="*/ 50 h 155"/>
                  <a:gd name="T74" fmla="*/ 38 w 142"/>
                  <a:gd name="T75" fmla="*/ 85 h 155"/>
                  <a:gd name="T76" fmla="*/ 45 w 142"/>
                  <a:gd name="T77" fmla="*/ 111 h 155"/>
                  <a:gd name="T78" fmla="*/ 61 w 142"/>
                  <a:gd name="T79" fmla="*/ 119 h 155"/>
                  <a:gd name="T80" fmla="*/ 80 w 142"/>
                  <a:gd name="T81" fmla="*/ 109 h 155"/>
                  <a:gd name="T82" fmla="*/ 84 w 142"/>
                  <a:gd name="T83" fmla="*/ 118 h 155"/>
                  <a:gd name="T84" fmla="*/ 98 w 142"/>
                  <a:gd name="T85" fmla="*/ 119 h 155"/>
                  <a:gd name="T86" fmla="*/ 105 w 142"/>
                  <a:gd name="T87" fmla="*/ 119 h 155"/>
                  <a:gd name="T88" fmla="*/ 112 w 142"/>
                  <a:gd name="T89" fmla="*/ 117 h 155"/>
                  <a:gd name="T90" fmla="*/ 119 w 142"/>
                  <a:gd name="T91" fmla="*/ 115 h 155"/>
                  <a:gd name="T92" fmla="*/ 139 w 142"/>
                  <a:gd name="T93" fmla="*/ 86 h 155"/>
                  <a:gd name="T94" fmla="*/ 136 w 142"/>
                  <a:gd name="T95" fmla="*/ 32 h 155"/>
                  <a:gd name="T96" fmla="*/ 70 w 142"/>
                  <a:gd name="T97" fmla="*/ 99 h 155"/>
                  <a:gd name="T98" fmla="*/ 63 w 142"/>
                  <a:gd name="T99" fmla="*/ 85 h 155"/>
                  <a:gd name="T100" fmla="*/ 64 w 142"/>
                  <a:gd name="T101" fmla="*/ 65 h 155"/>
                  <a:gd name="T102" fmla="*/ 66 w 142"/>
                  <a:gd name="T103" fmla="*/ 61 h 155"/>
                  <a:gd name="T104" fmla="*/ 74 w 142"/>
                  <a:gd name="T105" fmla="*/ 55 h 155"/>
                  <a:gd name="T106" fmla="*/ 79 w 142"/>
                  <a:gd name="T107" fmla="*/ 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55">
                    <a:moveTo>
                      <a:pt x="136" y="32"/>
                    </a:moveTo>
                    <a:cubicBezTo>
                      <a:pt x="132" y="24"/>
                      <a:pt x="127" y="17"/>
                      <a:pt x="121" y="13"/>
                    </a:cubicBezTo>
                    <a:cubicBezTo>
                      <a:pt x="115" y="8"/>
                      <a:pt x="108" y="5"/>
                      <a:pt x="100" y="3"/>
                    </a:cubicBezTo>
                    <a:cubicBezTo>
                      <a:pt x="92" y="1"/>
                      <a:pt x="84" y="0"/>
                      <a:pt x="76" y="0"/>
                    </a:cubicBezTo>
                    <a:cubicBezTo>
                      <a:pt x="66" y="0"/>
                      <a:pt x="56" y="2"/>
                      <a:pt x="47" y="4"/>
                    </a:cubicBezTo>
                    <a:cubicBezTo>
                      <a:pt x="38" y="7"/>
                      <a:pt x="30" y="11"/>
                      <a:pt x="23" y="17"/>
                    </a:cubicBezTo>
                    <a:cubicBezTo>
                      <a:pt x="17" y="22"/>
                      <a:pt x="13" y="27"/>
                      <a:pt x="9" y="35"/>
                    </a:cubicBezTo>
                    <a:cubicBezTo>
                      <a:pt x="8" y="37"/>
                      <a:pt x="7" y="39"/>
                      <a:pt x="6" y="41"/>
                    </a:cubicBezTo>
                    <a:cubicBezTo>
                      <a:pt x="5" y="43"/>
                      <a:pt x="4" y="45"/>
                      <a:pt x="4" y="48"/>
                    </a:cubicBezTo>
                    <a:cubicBezTo>
                      <a:pt x="4" y="48"/>
                      <a:pt x="3" y="49"/>
                      <a:pt x="3" y="49"/>
                    </a:cubicBezTo>
                    <a:cubicBezTo>
                      <a:pt x="3" y="51"/>
                      <a:pt x="2" y="53"/>
                      <a:pt x="2" y="56"/>
                    </a:cubicBezTo>
                    <a:cubicBezTo>
                      <a:pt x="1" y="62"/>
                      <a:pt x="0" y="70"/>
                      <a:pt x="0" y="78"/>
                    </a:cubicBezTo>
                    <a:cubicBezTo>
                      <a:pt x="0" y="80"/>
                      <a:pt x="0" y="81"/>
                      <a:pt x="0" y="83"/>
                    </a:cubicBezTo>
                    <a:cubicBezTo>
                      <a:pt x="0" y="83"/>
                      <a:pt x="0" y="83"/>
                      <a:pt x="0" y="83"/>
                    </a:cubicBezTo>
                    <a:cubicBezTo>
                      <a:pt x="0" y="86"/>
                      <a:pt x="0" y="88"/>
                      <a:pt x="0" y="91"/>
                    </a:cubicBezTo>
                    <a:cubicBezTo>
                      <a:pt x="0" y="91"/>
                      <a:pt x="1" y="92"/>
                      <a:pt x="1" y="92"/>
                    </a:cubicBezTo>
                    <a:cubicBezTo>
                      <a:pt x="1" y="97"/>
                      <a:pt x="2" y="101"/>
                      <a:pt x="3" y="106"/>
                    </a:cubicBezTo>
                    <a:cubicBezTo>
                      <a:pt x="3" y="106"/>
                      <a:pt x="3" y="106"/>
                      <a:pt x="3" y="106"/>
                    </a:cubicBezTo>
                    <a:cubicBezTo>
                      <a:pt x="3" y="110"/>
                      <a:pt x="4" y="113"/>
                      <a:pt x="5" y="116"/>
                    </a:cubicBezTo>
                    <a:cubicBezTo>
                      <a:pt x="9" y="126"/>
                      <a:pt x="14" y="134"/>
                      <a:pt x="21" y="140"/>
                    </a:cubicBezTo>
                    <a:cubicBezTo>
                      <a:pt x="28" y="146"/>
                      <a:pt x="36" y="150"/>
                      <a:pt x="46" y="152"/>
                    </a:cubicBezTo>
                    <a:cubicBezTo>
                      <a:pt x="55" y="154"/>
                      <a:pt x="66" y="155"/>
                      <a:pt x="79" y="155"/>
                    </a:cubicBezTo>
                    <a:cubicBezTo>
                      <a:pt x="82" y="155"/>
                      <a:pt x="85" y="155"/>
                      <a:pt x="88" y="155"/>
                    </a:cubicBezTo>
                    <a:cubicBezTo>
                      <a:pt x="91" y="155"/>
                      <a:pt x="94" y="154"/>
                      <a:pt x="97" y="154"/>
                    </a:cubicBezTo>
                    <a:cubicBezTo>
                      <a:pt x="100" y="154"/>
                      <a:pt x="103" y="153"/>
                      <a:pt x="105" y="153"/>
                    </a:cubicBezTo>
                    <a:cubicBezTo>
                      <a:pt x="108" y="152"/>
                      <a:pt x="110" y="152"/>
                      <a:pt x="111" y="151"/>
                    </a:cubicBezTo>
                    <a:cubicBezTo>
                      <a:pt x="111" y="141"/>
                      <a:pt x="111" y="141"/>
                      <a:pt x="111" y="141"/>
                    </a:cubicBezTo>
                    <a:cubicBezTo>
                      <a:pt x="111" y="139"/>
                      <a:pt x="111" y="137"/>
                      <a:pt x="111" y="136"/>
                    </a:cubicBezTo>
                    <a:cubicBezTo>
                      <a:pt x="110" y="135"/>
                      <a:pt x="109" y="134"/>
                      <a:pt x="106" y="134"/>
                    </a:cubicBezTo>
                    <a:cubicBezTo>
                      <a:pt x="105" y="134"/>
                      <a:pt x="102" y="134"/>
                      <a:pt x="97" y="135"/>
                    </a:cubicBezTo>
                    <a:cubicBezTo>
                      <a:pt x="96" y="135"/>
                      <a:pt x="95" y="135"/>
                      <a:pt x="93" y="135"/>
                    </a:cubicBezTo>
                    <a:cubicBezTo>
                      <a:pt x="93" y="135"/>
                      <a:pt x="93" y="135"/>
                      <a:pt x="93" y="135"/>
                    </a:cubicBezTo>
                    <a:cubicBezTo>
                      <a:pt x="91" y="135"/>
                      <a:pt x="90" y="135"/>
                      <a:pt x="88" y="135"/>
                    </a:cubicBezTo>
                    <a:cubicBezTo>
                      <a:pt x="85" y="135"/>
                      <a:pt x="83" y="135"/>
                      <a:pt x="80" y="135"/>
                    </a:cubicBezTo>
                    <a:cubicBezTo>
                      <a:pt x="70" y="135"/>
                      <a:pt x="61" y="135"/>
                      <a:pt x="54" y="133"/>
                    </a:cubicBezTo>
                    <a:cubicBezTo>
                      <a:pt x="47" y="131"/>
                      <a:pt x="41" y="128"/>
                      <a:pt x="36" y="124"/>
                    </a:cubicBezTo>
                    <a:cubicBezTo>
                      <a:pt x="31" y="120"/>
                      <a:pt x="28" y="114"/>
                      <a:pt x="26" y="106"/>
                    </a:cubicBezTo>
                    <a:cubicBezTo>
                      <a:pt x="25" y="103"/>
                      <a:pt x="24" y="100"/>
                      <a:pt x="24" y="97"/>
                    </a:cubicBezTo>
                    <a:cubicBezTo>
                      <a:pt x="24" y="95"/>
                      <a:pt x="23" y="92"/>
                      <a:pt x="23" y="90"/>
                    </a:cubicBezTo>
                    <a:cubicBezTo>
                      <a:pt x="23" y="89"/>
                      <a:pt x="23" y="88"/>
                      <a:pt x="23" y="87"/>
                    </a:cubicBezTo>
                    <a:cubicBezTo>
                      <a:pt x="23" y="86"/>
                      <a:pt x="23" y="85"/>
                      <a:pt x="23" y="84"/>
                    </a:cubicBezTo>
                    <a:cubicBezTo>
                      <a:pt x="23" y="82"/>
                      <a:pt x="23" y="80"/>
                      <a:pt x="23" y="78"/>
                    </a:cubicBezTo>
                    <a:cubicBezTo>
                      <a:pt x="23" y="75"/>
                      <a:pt x="23" y="73"/>
                      <a:pt x="23" y="71"/>
                    </a:cubicBezTo>
                    <a:cubicBezTo>
                      <a:pt x="23" y="68"/>
                      <a:pt x="23" y="66"/>
                      <a:pt x="23" y="64"/>
                    </a:cubicBezTo>
                    <a:cubicBezTo>
                      <a:pt x="24" y="62"/>
                      <a:pt x="24" y="60"/>
                      <a:pt x="24" y="58"/>
                    </a:cubicBezTo>
                    <a:cubicBezTo>
                      <a:pt x="25" y="57"/>
                      <a:pt x="25" y="55"/>
                      <a:pt x="25" y="54"/>
                    </a:cubicBezTo>
                    <a:cubicBezTo>
                      <a:pt x="26" y="52"/>
                      <a:pt x="26" y="51"/>
                      <a:pt x="27" y="49"/>
                    </a:cubicBezTo>
                    <a:cubicBezTo>
                      <a:pt x="28" y="47"/>
                      <a:pt x="28" y="46"/>
                      <a:pt x="29" y="44"/>
                    </a:cubicBezTo>
                    <a:cubicBezTo>
                      <a:pt x="29" y="44"/>
                      <a:pt x="30" y="43"/>
                      <a:pt x="30" y="43"/>
                    </a:cubicBezTo>
                    <a:cubicBezTo>
                      <a:pt x="31" y="42"/>
                      <a:pt x="31" y="41"/>
                      <a:pt x="32" y="40"/>
                    </a:cubicBezTo>
                    <a:cubicBezTo>
                      <a:pt x="32" y="39"/>
                      <a:pt x="32" y="39"/>
                      <a:pt x="33" y="38"/>
                    </a:cubicBezTo>
                    <a:cubicBezTo>
                      <a:pt x="33" y="38"/>
                      <a:pt x="34" y="37"/>
                      <a:pt x="34" y="36"/>
                    </a:cubicBezTo>
                    <a:cubicBezTo>
                      <a:pt x="35" y="36"/>
                      <a:pt x="35" y="35"/>
                      <a:pt x="36" y="35"/>
                    </a:cubicBezTo>
                    <a:cubicBezTo>
                      <a:pt x="37" y="33"/>
                      <a:pt x="38" y="32"/>
                      <a:pt x="39" y="31"/>
                    </a:cubicBezTo>
                    <a:cubicBezTo>
                      <a:pt x="44" y="27"/>
                      <a:pt x="50" y="24"/>
                      <a:pt x="56" y="22"/>
                    </a:cubicBezTo>
                    <a:cubicBezTo>
                      <a:pt x="63" y="21"/>
                      <a:pt x="69" y="20"/>
                      <a:pt x="76" y="20"/>
                    </a:cubicBezTo>
                    <a:cubicBezTo>
                      <a:pt x="92" y="20"/>
                      <a:pt x="103" y="24"/>
                      <a:pt x="109" y="31"/>
                    </a:cubicBezTo>
                    <a:cubicBezTo>
                      <a:pt x="116" y="38"/>
                      <a:pt x="119" y="49"/>
                      <a:pt x="119" y="64"/>
                    </a:cubicBezTo>
                    <a:cubicBezTo>
                      <a:pt x="119" y="76"/>
                      <a:pt x="118" y="86"/>
                      <a:pt x="115" y="91"/>
                    </a:cubicBezTo>
                    <a:cubicBezTo>
                      <a:pt x="114" y="93"/>
                      <a:pt x="113" y="94"/>
                      <a:pt x="112" y="95"/>
                    </a:cubicBezTo>
                    <a:cubicBezTo>
                      <a:pt x="110" y="97"/>
                      <a:pt x="109" y="98"/>
                      <a:pt x="107" y="98"/>
                    </a:cubicBezTo>
                    <a:cubicBezTo>
                      <a:pt x="107" y="99"/>
                      <a:pt x="107" y="99"/>
                      <a:pt x="107" y="99"/>
                    </a:cubicBezTo>
                    <a:cubicBezTo>
                      <a:pt x="106" y="99"/>
                      <a:pt x="105" y="99"/>
                      <a:pt x="104" y="99"/>
                    </a:cubicBezTo>
                    <a:cubicBezTo>
                      <a:pt x="104" y="99"/>
                      <a:pt x="104" y="99"/>
                      <a:pt x="103" y="99"/>
                    </a:cubicBezTo>
                    <a:cubicBezTo>
                      <a:pt x="102" y="99"/>
                      <a:pt x="101" y="100"/>
                      <a:pt x="100" y="100"/>
                    </a:cubicBezTo>
                    <a:cubicBezTo>
                      <a:pt x="104" y="45"/>
                      <a:pt x="104" y="45"/>
                      <a:pt x="104" y="45"/>
                    </a:cubicBezTo>
                    <a:cubicBezTo>
                      <a:pt x="104" y="44"/>
                      <a:pt x="104" y="44"/>
                      <a:pt x="104" y="43"/>
                    </a:cubicBezTo>
                    <a:cubicBezTo>
                      <a:pt x="103" y="41"/>
                      <a:pt x="103" y="39"/>
                      <a:pt x="101" y="39"/>
                    </a:cubicBezTo>
                    <a:cubicBezTo>
                      <a:pt x="100" y="38"/>
                      <a:pt x="99" y="37"/>
                      <a:pt x="98" y="37"/>
                    </a:cubicBezTo>
                    <a:cubicBezTo>
                      <a:pt x="97" y="37"/>
                      <a:pt x="96" y="36"/>
                      <a:pt x="95" y="36"/>
                    </a:cubicBezTo>
                    <a:cubicBezTo>
                      <a:pt x="92" y="36"/>
                      <a:pt x="89" y="35"/>
                      <a:pt x="87" y="35"/>
                    </a:cubicBezTo>
                    <a:cubicBezTo>
                      <a:pt x="84" y="35"/>
                      <a:pt x="81" y="35"/>
                      <a:pt x="79" y="35"/>
                    </a:cubicBezTo>
                    <a:cubicBezTo>
                      <a:pt x="70" y="35"/>
                      <a:pt x="63" y="36"/>
                      <a:pt x="58" y="39"/>
                    </a:cubicBezTo>
                    <a:cubicBezTo>
                      <a:pt x="53" y="42"/>
                      <a:pt x="49" y="45"/>
                      <a:pt x="46" y="50"/>
                    </a:cubicBezTo>
                    <a:cubicBezTo>
                      <a:pt x="43" y="55"/>
                      <a:pt x="41" y="60"/>
                      <a:pt x="40" y="66"/>
                    </a:cubicBezTo>
                    <a:cubicBezTo>
                      <a:pt x="39" y="72"/>
                      <a:pt x="38" y="78"/>
                      <a:pt x="38" y="85"/>
                    </a:cubicBezTo>
                    <a:cubicBezTo>
                      <a:pt x="38" y="91"/>
                      <a:pt x="39" y="97"/>
                      <a:pt x="40" y="101"/>
                    </a:cubicBezTo>
                    <a:cubicBezTo>
                      <a:pt x="41" y="105"/>
                      <a:pt x="43" y="109"/>
                      <a:pt x="45" y="111"/>
                    </a:cubicBezTo>
                    <a:cubicBezTo>
                      <a:pt x="47" y="114"/>
                      <a:pt x="49" y="116"/>
                      <a:pt x="52" y="117"/>
                    </a:cubicBezTo>
                    <a:cubicBezTo>
                      <a:pt x="55" y="118"/>
                      <a:pt x="58" y="119"/>
                      <a:pt x="61" y="119"/>
                    </a:cubicBezTo>
                    <a:cubicBezTo>
                      <a:pt x="65" y="119"/>
                      <a:pt x="69" y="118"/>
                      <a:pt x="72" y="116"/>
                    </a:cubicBezTo>
                    <a:cubicBezTo>
                      <a:pt x="75" y="114"/>
                      <a:pt x="78" y="112"/>
                      <a:pt x="80" y="109"/>
                    </a:cubicBezTo>
                    <a:cubicBezTo>
                      <a:pt x="82" y="112"/>
                      <a:pt x="82" y="112"/>
                      <a:pt x="82" y="112"/>
                    </a:cubicBezTo>
                    <a:cubicBezTo>
                      <a:pt x="83" y="115"/>
                      <a:pt x="83" y="117"/>
                      <a:pt x="84" y="118"/>
                    </a:cubicBezTo>
                    <a:cubicBezTo>
                      <a:pt x="85" y="119"/>
                      <a:pt x="87" y="119"/>
                      <a:pt x="89" y="119"/>
                    </a:cubicBezTo>
                    <a:cubicBezTo>
                      <a:pt x="98" y="119"/>
                      <a:pt x="98" y="119"/>
                      <a:pt x="98" y="119"/>
                    </a:cubicBezTo>
                    <a:cubicBezTo>
                      <a:pt x="99" y="119"/>
                      <a:pt x="101" y="119"/>
                      <a:pt x="103" y="119"/>
                    </a:cubicBezTo>
                    <a:cubicBezTo>
                      <a:pt x="103" y="119"/>
                      <a:pt x="104" y="119"/>
                      <a:pt x="105" y="119"/>
                    </a:cubicBezTo>
                    <a:cubicBezTo>
                      <a:pt x="105" y="119"/>
                      <a:pt x="106" y="119"/>
                      <a:pt x="107" y="118"/>
                    </a:cubicBezTo>
                    <a:cubicBezTo>
                      <a:pt x="108" y="118"/>
                      <a:pt x="110" y="118"/>
                      <a:pt x="112" y="117"/>
                    </a:cubicBezTo>
                    <a:cubicBezTo>
                      <a:pt x="112" y="117"/>
                      <a:pt x="112" y="117"/>
                      <a:pt x="112" y="117"/>
                    </a:cubicBezTo>
                    <a:cubicBezTo>
                      <a:pt x="114" y="117"/>
                      <a:pt x="117" y="116"/>
                      <a:pt x="119" y="115"/>
                    </a:cubicBezTo>
                    <a:cubicBezTo>
                      <a:pt x="125" y="112"/>
                      <a:pt x="129" y="108"/>
                      <a:pt x="132" y="103"/>
                    </a:cubicBezTo>
                    <a:cubicBezTo>
                      <a:pt x="136" y="99"/>
                      <a:pt x="138" y="93"/>
                      <a:pt x="139" y="86"/>
                    </a:cubicBezTo>
                    <a:cubicBezTo>
                      <a:pt x="141" y="79"/>
                      <a:pt x="142" y="72"/>
                      <a:pt x="142" y="64"/>
                    </a:cubicBezTo>
                    <a:cubicBezTo>
                      <a:pt x="142" y="51"/>
                      <a:pt x="140" y="40"/>
                      <a:pt x="136" y="32"/>
                    </a:cubicBezTo>
                    <a:moveTo>
                      <a:pt x="76" y="98"/>
                    </a:moveTo>
                    <a:cubicBezTo>
                      <a:pt x="75" y="99"/>
                      <a:pt x="72" y="99"/>
                      <a:pt x="70" y="99"/>
                    </a:cubicBezTo>
                    <a:cubicBezTo>
                      <a:pt x="67" y="99"/>
                      <a:pt x="65" y="98"/>
                      <a:pt x="64" y="96"/>
                    </a:cubicBezTo>
                    <a:cubicBezTo>
                      <a:pt x="63" y="94"/>
                      <a:pt x="63" y="91"/>
                      <a:pt x="63" y="85"/>
                    </a:cubicBezTo>
                    <a:cubicBezTo>
                      <a:pt x="63" y="82"/>
                      <a:pt x="63" y="78"/>
                      <a:pt x="63" y="74"/>
                    </a:cubicBezTo>
                    <a:cubicBezTo>
                      <a:pt x="63" y="71"/>
                      <a:pt x="64" y="68"/>
                      <a:pt x="64" y="65"/>
                    </a:cubicBezTo>
                    <a:cubicBezTo>
                      <a:pt x="64" y="64"/>
                      <a:pt x="65" y="64"/>
                      <a:pt x="65" y="64"/>
                    </a:cubicBezTo>
                    <a:cubicBezTo>
                      <a:pt x="65" y="63"/>
                      <a:pt x="65" y="62"/>
                      <a:pt x="66" y="61"/>
                    </a:cubicBezTo>
                    <a:cubicBezTo>
                      <a:pt x="66" y="60"/>
                      <a:pt x="67" y="59"/>
                      <a:pt x="68" y="58"/>
                    </a:cubicBezTo>
                    <a:cubicBezTo>
                      <a:pt x="69" y="56"/>
                      <a:pt x="71" y="55"/>
                      <a:pt x="74" y="55"/>
                    </a:cubicBezTo>
                    <a:cubicBezTo>
                      <a:pt x="76" y="55"/>
                      <a:pt x="76" y="55"/>
                      <a:pt x="76" y="55"/>
                    </a:cubicBezTo>
                    <a:cubicBezTo>
                      <a:pt x="77" y="55"/>
                      <a:pt x="78" y="55"/>
                      <a:pt x="79" y="55"/>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03"/>
              <p:cNvSpPr>
                <a:spLocks/>
              </p:cNvSpPr>
              <p:nvPr/>
            </p:nvSpPr>
            <p:spPr bwMode="auto">
              <a:xfrm>
                <a:off x="3763963" y="2187576"/>
                <a:ext cx="1503363" cy="911225"/>
              </a:xfrm>
              <a:custGeom>
                <a:avLst/>
                <a:gdLst>
                  <a:gd name="T0" fmla="*/ 387 w 400"/>
                  <a:gd name="T1" fmla="*/ 135 h 242"/>
                  <a:gd name="T2" fmla="*/ 377 w 400"/>
                  <a:gd name="T3" fmla="*/ 136 h 242"/>
                  <a:gd name="T4" fmla="*/ 376 w 400"/>
                  <a:gd name="T5" fmla="*/ 136 h 242"/>
                  <a:gd name="T6" fmla="*/ 376 w 400"/>
                  <a:gd name="T7" fmla="*/ 218 h 242"/>
                  <a:gd name="T8" fmla="*/ 24 w 400"/>
                  <a:gd name="T9" fmla="*/ 218 h 242"/>
                  <a:gd name="T10" fmla="*/ 24 w 400"/>
                  <a:gd name="T11" fmla="*/ 23 h 242"/>
                  <a:gd name="T12" fmla="*/ 40 w 400"/>
                  <a:gd name="T13" fmla="*/ 23 h 242"/>
                  <a:gd name="T14" fmla="*/ 200 w 400"/>
                  <a:gd name="T15" fmla="*/ 152 h 242"/>
                  <a:gd name="T16" fmla="*/ 279 w 400"/>
                  <a:gd name="T17" fmla="*/ 88 h 242"/>
                  <a:gd name="T18" fmla="*/ 278 w 400"/>
                  <a:gd name="T19" fmla="*/ 86 h 242"/>
                  <a:gd name="T20" fmla="*/ 273 w 400"/>
                  <a:gd name="T21" fmla="*/ 60 h 242"/>
                  <a:gd name="T22" fmla="*/ 200 w 400"/>
                  <a:gd name="T23" fmla="*/ 119 h 242"/>
                  <a:gd name="T24" fmla="*/ 81 w 400"/>
                  <a:gd name="T25" fmla="*/ 23 h 242"/>
                  <a:gd name="T26" fmla="*/ 273 w 400"/>
                  <a:gd name="T27" fmla="*/ 23 h 242"/>
                  <a:gd name="T28" fmla="*/ 279 w 400"/>
                  <a:gd name="T29" fmla="*/ 0 h 242"/>
                  <a:gd name="T30" fmla="*/ 0 w 400"/>
                  <a:gd name="T31" fmla="*/ 0 h 242"/>
                  <a:gd name="T32" fmla="*/ 0 w 400"/>
                  <a:gd name="T33" fmla="*/ 218 h 242"/>
                  <a:gd name="T34" fmla="*/ 24 w 400"/>
                  <a:gd name="T35" fmla="*/ 242 h 242"/>
                  <a:gd name="T36" fmla="*/ 400 w 400"/>
                  <a:gd name="T37" fmla="*/ 242 h 242"/>
                  <a:gd name="T38" fmla="*/ 400 w 400"/>
                  <a:gd name="T39" fmla="*/ 133 h 242"/>
                  <a:gd name="T40" fmla="*/ 397 w 400"/>
                  <a:gd name="T41" fmla="*/ 133 h 242"/>
                  <a:gd name="T42" fmla="*/ 387 w 400"/>
                  <a:gd name="T43" fmla="*/ 1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2">
                    <a:moveTo>
                      <a:pt x="387" y="135"/>
                    </a:moveTo>
                    <a:cubicBezTo>
                      <a:pt x="384" y="135"/>
                      <a:pt x="381" y="136"/>
                      <a:pt x="377" y="136"/>
                    </a:cubicBezTo>
                    <a:cubicBezTo>
                      <a:pt x="377" y="136"/>
                      <a:pt x="376" y="136"/>
                      <a:pt x="376" y="136"/>
                    </a:cubicBezTo>
                    <a:cubicBezTo>
                      <a:pt x="376" y="218"/>
                      <a:pt x="376" y="218"/>
                      <a:pt x="376" y="218"/>
                    </a:cubicBezTo>
                    <a:cubicBezTo>
                      <a:pt x="24" y="218"/>
                      <a:pt x="24" y="218"/>
                      <a:pt x="24" y="218"/>
                    </a:cubicBezTo>
                    <a:cubicBezTo>
                      <a:pt x="24" y="23"/>
                      <a:pt x="24" y="23"/>
                      <a:pt x="24" y="23"/>
                    </a:cubicBezTo>
                    <a:cubicBezTo>
                      <a:pt x="40" y="23"/>
                      <a:pt x="40" y="23"/>
                      <a:pt x="40" y="23"/>
                    </a:cubicBezTo>
                    <a:cubicBezTo>
                      <a:pt x="200" y="152"/>
                      <a:pt x="200" y="152"/>
                      <a:pt x="200" y="152"/>
                    </a:cubicBezTo>
                    <a:cubicBezTo>
                      <a:pt x="279" y="88"/>
                      <a:pt x="279" y="88"/>
                      <a:pt x="279" y="88"/>
                    </a:cubicBezTo>
                    <a:cubicBezTo>
                      <a:pt x="279" y="88"/>
                      <a:pt x="279" y="87"/>
                      <a:pt x="278" y="86"/>
                    </a:cubicBezTo>
                    <a:cubicBezTo>
                      <a:pt x="276" y="79"/>
                      <a:pt x="274" y="70"/>
                      <a:pt x="273" y="60"/>
                    </a:cubicBezTo>
                    <a:cubicBezTo>
                      <a:pt x="200" y="119"/>
                      <a:pt x="200" y="119"/>
                      <a:pt x="200" y="119"/>
                    </a:cubicBezTo>
                    <a:cubicBezTo>
                      <a:pt x="81" y="23"/>
                      <a:pt x="81" y="23"/>
                      <a:pt x="81" y="23"/>
                    </a:cubicBezTo>
                    <a:cubicBezTo>
                      <a:pt x="273" y="23"/>
                      <a:pt x="273" y="23"/>
                      <a:pt x="273" y="23"/>
                    </a:cubicBezTo>
                    <a:cubicBezTo>
                      <a:pt x="274" y="15"/>
                      <a:pt x="276" y="7"/>
                      <a:pt x="279" y="0"/>
                    </a:cubicBezTo>
                    <a:cubicBezTo>
                      <a:pt x="168" y="0"/>
                      <a:pt x="0" y="0"/>
                      <a:pt x="0" y="0"/>
                    </a:cubicBezTo>
                    <a:cubicBezTo>
                      <a:pt x="0" y="218"/>
                      <a:pt x="0" y="218"/>
                      <a:pt x="0" y="218"/>
                    </a:cubicBezTo>
                    <a:cubicBezTo>
                      <a:pt x="0" y="232"/>
                      <a:pt x="12" y="242"/>
                      <a:pt x="24" y="242"/>
                    </a:cubicBezTo>
                    <a:cubicBezTo>
                      <a:pt x="34" y="242"/>
                      <a:pt x="400" y="242"/>
                      <a:pt x="400" y="242"/>
                    </a:cubicBezTo>
                    <a:cubicBezTo>
                      <a:pt x="400" y="242"/>
                      <a:pt x="400" y="187"/>
                      <a:pt x="400" y="133"/>
                    </a:cubicBezTo>
                    <a:cubicBezTo>
                      <a:pt x="399" y="133"/>
                      <a:pt x="398" y="133"/>
                      <a:pt x="397" y="133"/>
                    </a:cubicBezTo>
                    <a:cubicBezTo>
                      <a:pt x="394" y="134"/>
                      <a:pt x="391" y="134"/>
                      <a:pt x="387" y="1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315"/>
            <p:cNvSpPr>
              <a:spLocks/>
            </p:cNvSpPr>
            <p:nvPr/>
          </p:nvSpPr>
          <p:spPr bwMode="auto">
            <a:xfrm>
              <a:off x="1771226" y="323026"/>
              <a:ext cx="567706" cy="500736"/>
            </a:xfrm>
            <a:custGeom>
              <a:avLst/>
              <a:gdLst>
                <a:gd name="T0" fmla="*/ 383 w 390"/>
                <a:gd name="T1" fmla="*/ 181 h 344"/>
                <a:gd name="T2" fmla="*/ 212 w 390"/>
                <a:gd name="T3" fmla="*/ 9 h 344"/>
                <a:gd name="T4" fmla="*/ 178 w 390"/>
                <a:gd name="T5" fmla="*/ 9 h 344"/>
                <a:gd name="T6" fmla="*/ 6 w 390"/>
                <a:gd name="T7" fmla="*/ 181 h 344"/>
                <a:gd name="T8" fmla="*/ 11 w 390"/>
                <a:gd name="T9" fmla="*/ 192 h 344"/>
                <a:gd name="T10" fmla="*/ 59 w 390"/>
                <a:gd name="T11" fmla="*/ 192 h 344"/>
                <a:gd name="T12" fmla="*/ 59 w 390"/>
                <a:gd name="T13" fmla="*/ 320 h 344"/>
                <a:gd name="T14" fmla="*/ 83 w 390"/>
                <a:gd name="T15" fmla="*/ 344 h 344"/>
                <a:gd name="T16" fmla="*/ 155 w 390"/>
                <a:gd name="T17" fmla="*/ 344 h 344"/>
                <a:gd name="T18" fmla="*/ 155 w 390"/>
                <a:gd name="T19" fmla="*/ 248 h 344"/>
                <a:gd name="T20" fmla="*/ 235 w 390"/>
                <a:gd name="T21" fmla="*/ 248 h 344"/>
                <a:gd name="T22" fmla="*/ 235 w 390"/>
                <a:gd name="T23" fmla="*/ 344 h 344"/>
                <a:gd name="T24" fmla="*/ 331 w 390"/>
                <a:gd name="T25" fmla="*/ 344 h 344"/>
                <a:gd name="T26" fmla="*/ 331 w 390"/>
                <a:gd name="T27" fmla="*/ 192 h 344"/>
                <a:gd name="T28" fmla="*/ 379 w 390"/>
                <a:gd name="T29" fmla="*/ 192 h 344"/>
                <a:gd name="T30" fmla="*/ 383 w 390"/>
                <a:gd name="T31" fmla="*/ 1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344">
                  <a:moveTo>
                    <a:pt x="383" y="181"/>
                  </a:moveTo>
                  <a:cubicBezTo>
                    <a:pt x="212" y="9"/>
                    <a:pt x="212" y="9"/>
                    <a:pt x="212" y="9"/>
                  </a:cubicBezTo>
                  <a:cubicBezTo>
                    <a:pt x="202" y="0"/>
                    <a:pt x="187" y="0"/>
                    <a:pt x="178" y="9"/>
                  </a:cubicBezTo>
                  <a:cubicBezTo>
                    <a:pt x="6" y="181"/>
                    <a:pt x="6" y="181"/>
                    <a:pt x="6" y="181"/>
                  </a:cubicBezTo>
                  <a:cubicBezTo>
                    <a:pt x="0" y="187"/>
                    <a:pt x="2" y="192"/>
                    <a:pt x="11" y="192"/>
                  </a:cubicBezTo>
                  <a:cubicBezTo>
                    <a:pt x="59" y="192"/>
                    <a:pt x="59" y="192"/>
                    <a:pt x="59" y="192"/>
                  </a:cubicBezTo>
                  <a:cubicBezTo>
                    <a:pt x="59" y="320"/>
                    <a:pt x="59" y="320"/>
                    <a:pt x="59" y="320"/>
                  </a:cubicBezTo>
                  <a:cubicBezTo>
                    <a:pt x="59" y="333"/>
                    <a:pt x="69" y="344"/>
                    <a:pt x="83" y="344"/>
                  </a:cubicBezTo>
                  <a:cubicBezTo>
                    <a:pt x="155" y="344"/>
                    <a:pt x="155" y="344"/>
                    <a:pt x="155" y="344"/>
                  </a:cubicBezTo>
                  <a:cubicBezTo>
                    <a:pt x="155" y="248"/>
                    <a:pt x="155" y="248"/>
                    <a:pt x="155" y="248"/>
                  </a:cubicBezTo>
                  <a:cubicBezTo>
                    <a:pt x="235" y="248"/>
                    <a:pt x="235" y="248"/>
                    <a:pt x="235" y="248"/>
                  </a:cubicBezTo>
                  <a:cubicBezTo>
                    <a:pt x="235" y="344"/>
                    <a:pt x="235" y="344"/>
                    <a:pt x="235" y="344"/>
                  </a:cubicBezTo>
                  <a:cubicBezTo>
                    <a:pt x="331" y="344"/>
                    <a:pt x="331" y="344"/>
                    <a:pt x="331" y="344"/>
                  </a:cubicBezTo>
                  <a:cubicBezTo>
                    <a:pt x="331" y="192"/>
                    <a:pt x="331" y="192"/>
                    <a:pt x="331" y="192"/>
                  </a:cubicBezTo>
                  <a:cubicBezTo>
                    <a:pt x="379" y="192"/>
                    <a:pt x="379" y="192"/>
                    <a:pt x="379" y="192"/>
                  </a:cubicBezTo>
                  <a:cubicBezTo>
                    <a:pt x="388" y="192"/>
                    <a:pt x="390" y="187"/>
                    <a:pt x="383" y="18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3621018" y="355463"/>
              <a:ext cx="337027" cy="435862"/>
              <a:chOff x="4049713" y="1860551"/>
              <a:chExt cx="1082675" cy="1400175"/>
            </a:xfrm>
            <a:solidFill>
              <a:schemeClr val="accent4"/>
            </a:solidFill>
          </p:grpSpPr>
          <p:sp>
            <p:nvSpPr>
              <p:cNvPr id="24" name="Freeform 357"/>
              <p:cNvSpPr>
                <a:spLocks noEditPoints="1"/>
              </p:cNvSpPr>
              <p:nvPr/>
            </p:nvSpPr>
            <p:spPr bwMode="auto">
              <a:xfrm>
                <a:off x="4049713" y="1860551"/>
                <a:ext cx="1082675" cy="1400175"/>
              </a:xfrm>
              <a:custGeom>
                <a:avLst/>
                <a:gdLst>
                  <a:gd name="T0" fmla="*/ 192 w 288"/>
                  <a:gd name="T1" fmla="*/ 0 h 372"/>
                  <a:gd name="T2" fmla="*/ 176 w 288"/>
                  <a:gd name="T3" fmla="*/ 0 h 372"/>
                  <a:gd name="T4" fmla="*/ 0 w 288"/>
                  <a:gd name="T5" fmla="*/ 0 h 372"/>
                  <a:gd name="T6" fmla="*/ 0 w 288"/>
                  <a:gd name="T7" fmla="*/ 316 h 372"/>
                  <a:gd name="T8" fmla="*/ 0 w 288"/>
                  <a:gd name="T9" fmla="*/ 335 h 372"/>
                  <a:gd name="T10" fmla="*/ 0 w 288"/>
                  <a:gd name="T11" fmla="*/ 348 h 372"/>
                  <a:gd name="T12" fmla="*/ 24 w 288"/>
                  <a:gd name="T13" fmla="*/ 372 h 372"/>
                  <a:gd name="T14" fmla="*/ 288 w 288"/>
                  <a:gd name="T15" fmla="*/ 372 h 372"/>
                  <a:gd name="T16" fmla="*/ 288 w 288"/>
                  <a:gd name="T17" fmla="*/ 112 h 372"/>
                  <a:gd name="T18" fmla="*/ 288 w 288"/>
                  <a:gd name="T19" fmla="*/ 96 h 372"/>
                  <a:gd name="T20" fmla="*/ 192 w 288"/>
                  <a:gd name="T21" fmla="*/ 0 h 372"/>
                  <a:gd name="T22" fmla="*/ 192 w 288"/>
                  <a:gd name="T23" fmla="*/ 29 h 372"/>
                  <a:gd name="T24" fmla="*/ 258 w 288"/>
                  <a:gd name="T25" fmla="*/ 96 h 372"/>
                  <a:gd name="T26" fmla="*/ 192 w 288"/>
                  <a:gd name="T27" fmla="*/ 96 h 372"/>
                  <a:gd name="T28" fmla="*/ 192 w 288"/>
                  <a:gd name="T29" fmla="*/ 29 h 372"/>
                  <a:gd name="T30" fmla="*/ 264 w 288"/>
                  <a:gd name="T31" fmla="*/ 348 h 372"/>
                  <a:gd name="T32" fmla="*/ 24 w 288"/>
                  <a:gd name="T33" fmla="*/ 348 h 372"/>
                  <a:gd name="T34" fmla="*/ 24 w 288"/>
                  <a:gd name="T35" fmla="*/ 335 h 372"/>
                  <a:gd name="T36" fmla="*/ 24 w 288"/>
                  <a:gd name="T37" fmla="*/ 316 h 372"/>
                  <a:gd name="T38" fmla="*/ 24 w 288"/>
                  <a:gd name="T39" fmla="*/ 24 h 372"/>
                  <a:gd name="T40" fmla="*/ 176 w 288"/>
                  <a:gd name="T41" fmla="*/ 24 h 372"/>
                  <a:gd name="T42" fmla="*/ 176 w 288"/>
                  <a:gd name="T43" fmla="*/ 96 h 372"/>
                  <a:gd name="T44" fmla="*/ 192 w 288"/>
                  <a:gd name="T45" fmla="*/ 112 h 372"/>
                  <a:gd name="T46" fmla="*/ 264 w 288"/>
                  <a:gd name="T47" fmla="*/ 112 h 372"/>
                  <a:gd name="T48" fmla="*/ 264 w 288"/>
                  <a:gd name="T49" fmla="*/ 3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372">
                    <a:moveTo>
                      <a:pt x="192" y="0"/>
                    </a:moveTo>
                    <a:cubicBezTo>
                      <a:pt x="176" y="0"/>
                      <a:pt x="176" y="0"/>
                      <a:pt x="176" y="0"/>
                    </a:cubicBezTo>
                    <a:cubicBezTo>
                      <a:pt x="0" y="0"/>
                      <a:pt x="0" y="0"/>
                      <a:pt x="0" y="0"/>
                    </a:cubicBezTo>
                    <a:cubicBezTo>
                      <a:pt x="0" y="316"/>
                      <a:pt x="0" y="316"/>
                      <a:pt x="0" y="316"/>
                    </a:cubicBezTo>
                    <a:cubicBezTo>
                      <a:pt x="0" y="335"/>
                      <a:pt x="0" y="335"/>
                      <a:pt x="0" y="335"/>
                    </a:cubicBezTo>
                    <a:cubicBezTo>
                      <a:pt x="0" y="348"/>
                      <a:pt x="0" y="348"/>
                      <a:pt x="0" y="348"/>
                    </a:cubicBezTo>
                    <a:cubicBezTo>
                      <a:pt x="0" y="361"/>
                      <a:pt x="11" y="372"/>
                      <a:pt x="24" y="372"/>
                    </a:cubicBezTo>
                    <a:cubicBezTo>
                      <a:pt x="288" y="372"/>
                      <a:pt x="288" y="372"/>
                      <a:pt x="288" y="372"/>
                    </a:cubicBezTo>
                    <a:cubicBezTo>
                      <a:pt x="288" y="112"/>
                      <a:pt x="288" y="112"/>
                      <a:pt x="288" y="112"/>
                    </a:cubicBezTo>
                    <a:cubicBezTo>
                      <a:pt x="288" y="96"/>
                      <a:pt x="288" y="96"/>
                      <a:pt x="288" y="96"/>
                    </a:cubicBezTo>
                    <a:lnTo>
                      <a:pt x="192" y="0"/>
                    </a:lnTo>
                    <a:close/>
                    <a:moveTo>
                      <a:pt x="192" y="29"/>
                    </a:moveTo>
                    <a:cubicBezTo>
                      <a:pt x="258" y="96"/>
                      <a:pt x="258" y="96"/>
                      <a:pt x="258" y="96"/>
                    </a:cubicBezTo>
                    <a:cubicBezTo>
                      <a:pt x="192" y="96"/>
                      <a:pt x="192" y="96"/>
                      <a:pt x="192" y="96"/>
                    </a:cubicBezTo>
                    <a:lnTo>
                      <a:pt x="192" y="29"/>
                    </a:lnTo>
                    <a:close/>
                    <a:moveTo>
                      <a:pt x="264" y="348"/>
                    </a:moveTo>
                    <a:cubicBezTo>
                      <a:pt x="24" y="348"/>
                      <a:pt x="24" y="348"/>
                      <a:pt x="24" y="348"/>
                    </a:cubicBezTo>
                    <a:cubicBezTo>
                      <a:pt x="24" y="335"/>
                      <a:pt x="24" y="335"/>
                      <a:pt x="24" y="335"/>
                    </a:cubicBezTo>
                    <a:cubicBezTo>
                      <a:pt x="24" y="316"/>
                      <a:pt x="24" y="316"/>
                      <a:pt x="24" y="316"/>
                    </a:cubicBezTo>
                    <a:cubicBezTo>
                      <a:pt x="24" y="24"/>
                      <a:pt x="24" y="24"/>
                      <a:pt x="24" y="24"/>
                    </a:cubicBezTo>
                    <a:cubicBezTo>
                      <a:pt x="176" y="24"/>
                      <a:pt x="176" y="24"/>
                      <a:pt x="176" y="24"/>
                    </a:cubicBezTo>
                    <a:cubicBezTo>
                      <a:pt x="176" y="96"/>
                      <a:pt x="176" y="96"/>
                      <a:pt x="176" y="96"/>
                    </a:cubicBezTo>
                    <a:cubicBezTo>
                      <a:pt x="176" y="105"/>
                      <a:pt x="183" y="112"/>
                      <a:pt x="192" y="112"/>
                    </a:cubicBezTo>
                    <a:cubicBezTo>
                      <a:pt x="264" y="112"/>
                      <a:pt x="264" y="112"/>
                      <a:pt x="264" y="112"/>
                    </a:cubicBezTo>
                    <a:lnTo>
                      <a:pt x="264" y="3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358"/>
              <p:cNvSpPr>
                <a:spLocks noChangeArrowheads="1"/>
              </p:cNvSpPr>
              <p:nvPr/>
            </p:nvSpPr>
            <p:spPr bwMode="auto">
              <a:xfrm>
                <a:off x="4324351" y="2741613"/>
                <a:ext cx="552450" cy="889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359"/>
              <p:cNvSpPr>
                <a:spLocks noChangeArrowheads="1"/>
              </p:cNvSpPr>
              <p:nvPr/>
            </p:nvSpPr>
            <p:spPr bwMode="auto">
              <a:xfrm>
                <a:off x="4324351" y="2560638"/>
                <a:ext cx="552450" cy="904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360"/>
              <p:cNvSpPr>
                <a:spLocks noChangeArrowheads="1"/>
              </p:cNvSpPr>
              <p:nvPr/>
            </p:nvSpPr>
            <p:spPr bwMode="auto">
              <a:xfrm>
                <a:off x="4324351" y="2921001"/>
                <a:ext cx="552450" cy="904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2981852" y="353756"/>
              <a:ext cx="500558" cy="439276"/>
              <a:chOff x="3800476" y="1890713"/>
              <a:chExt cx="1543050" cy="1354138"/>
            </a:xfrm>
            <a:solidFill>
              <a:schemeClr val="accent4"/>
            </a:solidFill>
          </p:grpSpPr>
          <p:sp>
            <p:nvSpPr>
              <p:cNvPr id="29" name="Freeform 1074"/>
              <p:cNvSpPr>
                <a:spLocks noEditPoints="1"/>
              </p:cNvSpPr>
              <p:nvPr/>
            </p:nvSpPr>
            <p:spPr bwMode="auto">
              <a:xfrm>
                <a:off x="4391026" y="2387601"/>
                <a:ext cx="361950"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2 h 96"/>
                  <a:gd name="T12" fmla="*/ 24 w 96"/>
                  <a:gd name="T13" fmla="*/ 48 h 96"/>
                  <a:gd name="T14" fmla="*/ 48 w 96"/>
                  <a:gd name="T15" fmla="*/ 24 h 96"/>
                  <a:gd name="T16" fmla="*/ 72 w 96"/>
                  <a:gd name="T17" fmla="*/ 48 h 96"/>
                  <a:gd name="T18" fmla="*/ 48 w 9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2"/>
                      <a:pt x="0" y="48"/>
                    </a:cubicBezTo>
                    <a:cubicBezTo>
                      <a:pt x="0" y="75"/>
                      <a:pt x="21" y="96"/>
                      <a:pt x="48" y="96"/>
                    </a:cubicBezTo>
                    <a:cubicBezTo>
                      <a:pt x="74" y="96"/>
                      <a:pt x="96" y="75"/>
                      <a:pt x="96" y="48"/>
                    </a:cubicBezTo>
                    <a:cubicBezTo>
                      <a:pt x="96" y="22"/>
                      <a:pt x="74" y="0"/>
                      <a:pt x="48" y="0"/>
                    </a:cubicBezTo>
                    <a:close/>
                    <a:moveTo>
                      <a:pt x="48" y="72"/>
                    </a:moveTo>
                    <a:cubicBezTo>
                      <a:pt x="34" y="72"/>
                      <a:pt x="24" y="61"/>
                      <a:pt x="24" y="48"/>
                    </a:cubicBezTo>
                    <a:cubicBezTo>
                      <a:pt x="24" y="35"/>
                      <a:pt x="34" y="24"/>
                      <a:pt x="48" y="24"/>
                    </a:cubicBezTo>
                    <a:cubicBezTo>
                      <a:pt x="61" y="24"/>
                      <a:pt x="72" y="35"/>
                      <a:pt x="72" y="48"/>
                    </a:cubicBezTo>
                    <a:cubicBezTo>
                      <a:pt x="72" y="61"/>
                      <a:pt x="61" y="72"/>
                      <a:pt x="48"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75"/>
              <p:cNvSpPr>
                <a:spLocks noEditPoints="1"/>
              </p:cNvSpPr>
              <p:nvPr/>
            </p:nvSpPr>
            <p:spPr bwMode="auto">
              <a:xfrm>
                <a:off x="3800476" y="1890713"/>
                <a:ext cx="1543050" cy="1354138"/>
              </a:xfrm>
              <a:custGeom>
                <a:avLst/>
                <a:gdLst>
                  <a:gd name="T0" fmla="*/ 281 w 410"/>
                  <a:gd name="T1" fmla="*/ 17 h 360"/>
                  <a:gd name="T2" fmla="*/ 205 w 410"/>
                  <a:gd name="T3" fmla="*/ 0 h 360"/>
                  <a:gd name="T4" fmla="*/ 42 w 410"/>
                  <a:gd name="T5" fmla="*/ 104 h 360"/>
                  <a:gd name="T6" fmla="*/ 129 w 410"/>
                  <a:gd name="T7" fmla="*/ 343 h 360"/>
                  <a:gd name="T8" fmla="*/ 205 w 410"/>
                  <a:gd name="T9" fmla="*/ 360 h 360"/>
                  <a:gd name="T10" fmla="*/ 368 w 410"/>
                  <a:gd name="T11" fmla="*/ 256 h 360"/>
                  <a:gd name="T12" fmla="*/ 281 w 410"/>
                  <a:gd name="T13" fmla="*/ 17 h 360"/>
                  <a:gd name="T14" fmla="*/ 346 w 410"/>
                  <a:gd name="T15" fmla="*/ 246 h 360"/>
                  <a:gd name="T16" fmla="*/ 205 w 410"/>
                  <a:gd name="T17" fmla="*/ 336 h 360"/>
                  <a:gd name="T18" fmla="*/ 146 w 410"/>
                  <a:gd name="T19" fmla="*/ 325 h 360"/>
                  <a:gd name="T20" fmla="*/ 176 w 410"/>
                  <a:gd name="T21" fmla="*/ 260 h 360"/>
                  <a:gd name="T22" fmla="*/ 162 w 410"/>
                  <a:gd name="T23" fmla="*/ 253 h 360"/>
                  <a:gd name="T24" fmla="*/ 132 w 410"/>
                  <a:gd name="T25" fmla="*/ 318 h 360"/>
                  <a:gd name="T26" fmla="*/ 67 w 410"/>
                  <a:gd name="T27" fmla="*/ 253 h 360"/>
                  <a:gd name="T28" fmla="*/ 132 w 410"/>
                  <a:gd name="T29" fmla="*/ 223 h 360"/>
                  <a:gd name="T30" fmla="*/ 125 w 410"/>
                  <a:gd name="T31" fmla="*/ 208 h 360"/>
                  <a:gd name="T32" fmla="*/ 60 w 410"/>
                  <a:gd name="T33" fmla="*/ 239 h 360"/>
                  <a:gd name="T34" fmla="*/ 63 w 410"/>
                  <a:gd name="T35" fmla="*/ 114 h 360"/>
                  <a:gd name="T36" fmla="*/ 205 w 410"/>
                  <a:gd name="T37" fmla="*/ 24 h 360"/>
                  <a:gd name="T38" fmla="*/ 263 w 410"/>
                  <a:gd name="T39" fmla="*/ 36 h 360"/>
                  <a:gd name="T40" fmla="*/ 233 w 410"/>
                  <a:gd name="T41" fmla="*/ 101 h 360"/>
                  <a:gd name="T42" fmla="*/ 247 w 410"/>
                  <a:gd name="T43" fmla="*/ 107 h 360"/>
                  <a:gd name="T44" fmla="*/ 278 w 410"/>
                  <a:gd name="T45" fmla="*/ 42 h 360"/>
                  <a:gd name="T46" fmla="*/ 342 w 410"/>
                  <a:gd name="T47" fmla="*/ 107 h 360"/>
                  <a:gd name="T48" fmla="*/ 277 w 410"/>
                  <a:gd name="T49" fmla="*/ 137 h 360"/>
                  <a:gd name="T50" fmla="*/ 284 w 410"/>
                  <a:gd name="T51" fmla="*/ 152 h 360"/>
                  <a:gd name="T52" fmla="*/ 349 w 410"/>
                  <a:gd name="T53" fmla="*/ 122 h 360"/>
                  <a:gd name="T54" fmla="*/ 351 w 410"/>
                  <a:gd name="T55" fmla="*/ 127 h 360"/>
                  <a:gd name="T56" fmla="*/ 346 w 410"/>
                  <a:gd name="T57" fmla="*/ 24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0" h="360">
                    <a:moveTo>
                      <a:pt x="281" y="17"/>
                    </a:moveTo>
                    <a:cubicBezTo>
                      <a:pt x="256" y="6"/>
                      <a:pt x="230" y="0"/>
                      <a:pt x="205" y="0"/>
                    </a:cubicBezTo>
                    <a:cubicBezTo>
                      <a:pt x="137" y="0"/>
                      <a:pt x="72" y="39"/>
                      <a:pt x="42" y="104"/>
                    </a:cubicBezTo>
                    <a:cubicBezTo>
                      <a:pt x="0" y="194"/>
                      <a:pt x="39" y="301"/>
                      <a:pt x="129" y="343"/>
                    </a:cubicBezTo>
                    <a:cubicBezTo>
                      <a:pt x="153" y="355"/>
                      <a:pt x="179" y="360"/>
                      <a:pt x="205" y="360"/>
                    </a:cubicBezTo>
                    <a:cubicBezTo>
                      <a:pt x="272" y="360"/>
                      <a:pt x="337" y="322"/>
                      <a:pt x="368" y="256"/>
                    </a:cubicBezTo>
                    <a:cubicBezTo>
                      <a:pt x="410" y="166"/>
                      <a:pt x="371" y="59"/>
                      <a:pt x="281" y="17"/>
                    </a:cubicBezTo>
                    <a:close/>
                    <a:moveTo>
                      <a:pt x="346" y="246"/>
                    </a:moveTo>
                    <a:cubicBezTo>
                      <a:pt x="321" y="301"/>
                      <a:pt x="265" y="336"/>
                      <a:pt x="205" y="336"/>
                    </a:cubicBezTo>
                    <a:cubicBezTo>
                      <a:pt x="184" y="336"/>
                      <a:pt x="165" y="332"/>
                      <a:pt x="146" y="325"/>
                    </a:cubicBezTo>
                    <a:cubicBezTo>
                      <a:pt x="176" y="260"/>
                      <a:pt x="176" y="260"/>
                      <a:pt x="176" y="260"/>
                    </a:cubicBezTo>
                    <a:cubicBezTo>
                      <a:pt x="162" y="253"/>
                      <a:pt x="162" y="253"/>
                      <a:pt x="162" y="253"/>
                    </a:cubicBezTo>
                    <a:cubicBezTo>
                      <a:pt x="132" y="318"/>
                      <a:pt x="132" y="318"/>
                      <a:pt x="132" y="318"/>
                    </a:cubicBezTo>
                    <a:cubicBezTo>
                      <a:pt x="103" y="303"/>
                      <a:pt x="81" y="280"/>
                      <a:pt x="67" y="253"/>
                    </a:cubicBezTo>
                    <a:cubicBezTo>
                      <a:pt x="132" y="223"/>
                      <a:pt x="132" y="223"/>
                      <a:pt x="132" y="223"/>
                    </a:cubicBezTo>
                    <a:cubicBezTo>
                      <a:pt x="125" y="208"/>
                      <a:pt x="125" y="208"/>
                      <a:pt x="125" y="208"/>
                    </a:cubicBezTo>
                    <a:cubicBezTo>
                      <a:pt x="60" y="239"/>
                      <a:pt x="60" y="239"/>
                      <a:pt x="60" y="239"/>
                    </a:cubicBezTo>
                    <a:cubicBezTo>
                      <a:pt x="45" y="200"/>
                      <a:pt x="44" y="155"/>
                      <a:pt x="63" y="114"/>
                    </a:cubicBezTo>
                    <a:cubicBezTo>
                      <a:pt x="89" y="60"/>
                      <a:pt x="144" y="24"/>
                      <a:pt x="205" y="24"/>
                    </a:cubicBezTo>
                    <a:cubicBezTo>
                      <a:pt x="225" y="24"/>
                      <a:pt x="245" y="28"/>
                      <a:pt x="263" y="36"/>
                    </a:cubicBezTo>
                    <a:cubicBezTo>
                      <a:pt x="233" y="101"/>
                      <a:pt x="233" y="101"/>
                      <a:pt x="233" y="101"/>
                    </a:cubicBezTo>
                    <a:cubicBezTo>
                      <a:pt x="247" y="107"/>
                      <a:pt x="247" y="107"/>
                      <a:pt x="247" y="107"/>
                    </a:cubicBezTo>
                    <a:cubicBezTo>
                      <a:pt x="278" y="42"/>
                      <a:pt x="278" y="42"/>
                      <a:pt x="278" y="42"/>
                    </a:cubicBezTo>
                    <a:cubicBezTo>
                      <a:pt x="306" y="57"/>
                      <a:pt x="328" y="80"/>
                      <a:pt x="342" y="107"/>
                    </a:cubicBezTo>
                    <a:cubicBezTo>
                      <a:pt x="277" y="137"/>
                      <a:pt x="277" y="137"/>
                      <a:pt x="277" y="137"/>
                    </a:cubicBezTo>
                    <a:cubicBezTo>
                      <a:pt x="284" y="152"/>
                      <a:pt x="284" y="152"/>
                      <a:pt x="284" y="152"/>
                    </a:cubicBezTo>
                    <a:cubicBezTo>
                      <a:pt x="349" y="122"/>
                      <a:pt x="349" y="122"/>
                      <a:pt x="349" y="122"/>
                    </a:cubicBezTo>
                    <a:cubicBezTo>
                      <a:pt x="350" y="123"/>
                      <a:pt x="351" y="125"/>
                      <a:pt x="351" y="127"/>
                    </a:cubicBezTo>
                    <a:cubicBezTo>
                      <a:pt x="366" y="166"/>
                      <a:pt x="364" y="208"/>
                      <a:pt x="346" y="2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4096653" y="361208"/>
              <a:ext cx="662776" cy="424373"/>
              <a:chOff x="3819526" y="2082801"/>
              <a:chExt cx="1504950" cy="963613"/>
            </a:xfrm>
            <a:solidFill>
              <a:schemeClr val="accent4"/>
            </a:solidFill>
          </p:grpSpPr>
          <p:sp>
            <p:nvSpPr>
              <p:cNvPr id="32" name="Freeform 1155"/>
              <p:cNvSpPr>
                <a:spLocks noEditPoints="1"/>
              </p:cNvSpPr>
              <p:nvPr/>
            </p:nvSpPr>
            <p:spPr bwMode="auto">
              <a:xfrm>
                <a:off x="3819526" y="2082801"/>
                <a:ext cx="1504950" cy="963613"/>
              </a:xfrm>
              <a:custGeom>
                <a:avLst/>
                <a:gdLst>
                  <a:gd name="T0" fmla="*/ 376 w 400"/>
                  <a:gd name="T1" fmla="*/ 0 h 256"/>
                  <a:gd name="T2" fmla="*/ 400 w 400"/>
                  <a:gd name="T3" fmla="*/ 24 h 256"/>
                  <a:gd name="T4" fmla="*/ 400 w 400"/>
                  <a:gd name="T5" fmla="*/ 256 h 256"/>
                  <a:gd name="T6" fmla="*/ 24 w 400"/>
                  <a:gd name="T7" fmla="*/ 256 h 256"/>
                  <a:gd name="T8" fmla="*/ 0 w 400"/>
                  <a:gd name="T9" fmla="*/ 232 h 256"/>
                  <a:gd name="T10" fmla="*/ 0 w 400"/>
                  <a:gd name="T11" fmla="*/ 0 h 256"/>
                  <a:gd name="T12" fmla="*/ 376 w 400"/>
                  <a:gd name="T13" fmla="*/ 0 h 256"/>
                  <a:gd name="T14" fmla="*/ 376 w 400"/>
                  <a:gd name="T15" fmla="*/ 24 h 256"/>
                  <a:gd name="T16" fmla="*/ 24 w 400"/>
                  <a:gd name="T17" fmla="*/ 24 h 256"/>
                  <a:gd name="T18" fmla="*/ 24 w 400"/>
                  <a:gd name="T19" fmla="*/ 232 h 256"/>
                  <a:gd name="T20" fmla="*/ 376 w 400"/>
                  <a:gd name="T21" fmla="*/ 232 h 256"/>
                  <a:gd name="T22" fmla="*/ 376 w 400"/>
                  <a:gd name="T23" fmla="*/ 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256">
                    <a:moveTo>
                      <a:pt x="376" y="0"/>
                    </a:moveTo>
                    <a:cubicBezTo>
                      <a:pt x="389" y="0"/>
                      <a:pt x="400" y="11"/>
                      <a:pt x="400" y="24"/>
                    </a:cubicBezTo>
                    <a:cubicBezTo>
                      <a:pt x="400" y="256"/>
                      <a:pt x="400" y="256"/>
                      <a:pt x="400" y="256"/>
                    </a:cubicBezTo>
                    <a:cubicBezTo>
                      <a:pt x="24" y="256"/>
                      <a:pt x="24" y="256"/>
                      <a:pt x="24" y="256"/>
                    </a:cubicBezTo>
                    <a:cubicBezTo>
                      <a:pt x="11" y="256"/>
                      <a:pt x="0" y="246"/>
                      <a:pt x="0" y="232"/>
                    </a:cubicBezTo>
                    <a:cubicBezTo>
                      <a:pt x="0" y="0"/>
                      <a:pt x="0" y="0"/>
                      <a:pt x="0" y="0"/>
                    </a:cubicBezTo>
                    <a:cubicBezTo>
                      <a:pt x="376" y="0"/>
                      <a:pt x="376" y="0"/>
                      <a:pt x="376" y="0"/>
                    </a:cubicBezTo>
                    <a:moveTo>
                      <a:pt x="376" y="24"/>
                    </a:moveTo>
                    <a:cubicBezTo>
                      <a:pt x="24" y="24"/>
                      <a:pt x="24" y="24"/>
                      <a:pt x="24" y="24"/>
                    </a:cubicBezTo>
                    <a:cubicBezTo>
                      <a:pt x="24" y="232"/>
                      <a:pt x="24" y="232"/>
                      <a:pt x="24" y="232"/>
                    </a:cubicBezTo>
                    <a:cubicBezTo>
                      <a:pt x="376" y="232"/>
                      <a:pt x="376" y="232"/>
                      <a:pt x="376" y="232"/>
                    </a:cubicBezTo>
                    <a:cubicBezTo>
                      <a:pt x="376" y="24"/>
                      <a:pt x="376" y="24"/>
                      <a:pt x="376"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1156"/>
              <p:cNvSpPr>
                <a:spLocks noChangeArrowheads="1"/>
              </p:cNvSpPr>
              <p:nvPr/>
            </p:nvSpPr>
            <p:spPr bwMode="auto">
              <a:xfrm>
                <a:off x="4541838" y="2519363"/>
                <a:ext cx="587375" cy="6032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1157"/>
              <p:cNvSpPr>
                <a:spLocks noChangeArrowheads="1"/>
              </p:cNvSpPr>
              <p:nvPr/>
            </p:nvSpPr>
            <p:spPr bwMode="auto">
              <a:xfrm>
                <a:off x="4541838" y="2368551"/>
                <a:ext cx="587375" cy="6032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1158"/>
              <p:cNvSpPr>
                <a:spLocks noChangeArrowheads="1"/>
              </p:cNvSpPr>
              <p:nvPr/>
            </p:nvSpPr>
            <p:spPr bwMode="auto">
              <a:xfrm>
                <a:off x="4541838" y="2684463"/>
                <a:ext cx="390525" cy="6032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59"/>
              <p:cNvSpPr>
                <a:spLocks noEditPoints="1"/>
              </p:cNvSpPr>
              <p:nvPr/>
            </p:nvSpPr>
            <p:spPr bwMode="auto">
              <a:xfrm>
                <a:off x="4014788" y="2324101"/>
                <a:ext cx="406400" cy="450850"/>
              </a:xfrm>
              <a:custGeom>
                <a:avLst/>
                <a:gdLst>
                  <a:gd name="T0" fmla="*/ 0 w 108"/>
                  <a:gd name="T1" fmla="*/ 72 h 120"/>
                  <a:gd name="T2" fmla="*/ 0 w 108"/>
                  <a:gd name="T3" fmla="*/ 103 h 120"/>
                  <a:gd name="T4" fmla="*/ 18 w 108"/>
                  <a:gd name="T5" fmla="*/ 120 h 120"/>
                  <a:gd name="T6" fmla="*/ 108 w 108"/>
                  <a:gd name="T7" fmla="*/ 120 h 120"/>
                  <a:gd name="T8" fmla="*/ 108 w 108"/>
                  <a:gd name="T9" fmla="*/ 89 h 120"/>
                  <a:gd name="T10" fmla="*/ 91 w 108"/>
                  <a:gd name="T11" fmla="*/ 72 h 120"/>
                  <a:gd name="T12" fmla="*/ 0 w 108"/>
                  <a:gd name="T13" fmla="*/ 72 h 120"/>
                  <a:gd name="T14" fmla="*/ 54 w 108"/>
                  <a:gd name="T15" fmla="*/ 63 h 120"/>
                  <a:gd name="T16" fmla="*/ 25 w 108"/>
                  <a:gd name="T17" fmla="*/ 32 h 120"/>
                  <a:gd name="T18" fmla="*/ 54 w 108"/>
                  <a:gd name="T19" fmla="*/ 0 h 120"/>
                  <a:gd name="T20" fmla="*/ 84 w 108"/>
                  <a:gd name="T21" fmla="*/ 32 h 120"/>
                  <a:gd name="T22" fmla="*/ 54 w 108"/>
                  <a:gd name="T23" fmla="*/ 6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20">
                    <a:moveTo>
                      <a:pt x="0" y="72"/>
                    </a:moveTo>
                    <a:cubicBezTo>
                      <a:pt x="0" y="103"/>
                      <a:pt x="0" y="103"/>
                      <a:pt x="0" y="103"/>
                    </a:cubicBezTo>
                    <a:cubicBezTo>
                      <a:pt x="0" y="113"/>
                      <a:pt x="8" y="120"/>
                      <a:pt x="18" y="120"/>
                    </a:cubicBezTo>
                    <a:cubicBezTo>
                      <a:pt x="108" y="120"/>
                      <a:pt x="108" y="120"/>
                      <a:pt x="108" y="120"/>
                    </a:cubicBezTo>
                    <a:cubicBezTo>
                      <a:pt x="108" y="89"/>
                      <a:pt x="108" y="89"/>
                      <a:pt x="108" y="89"/>
                    </a:cubicBezTo>
                    <a:cubicBezTo>
                      <a:pt x="108" y="79"/>
                      <a:pt x="101" y="72"/>
                      <a:pt x="91" y="72"/>
                    </a:cubicBezTo>
                    <a:lnTo>
                      <a:pt x="0" y="72"/>
                    </a:lnTo>
                    <a:close/>
                    <a:moveTo>
                      <a:pt x="54" y="63"/>
                    </a:moveTo>
                    <a:cubicBezTo>
                      <a:pt x="33" y="63"/>
                      <a:pt x="25" y="54"/>
                      <a:pt x="25" y="32"/>
                    </a:cubicBezTo>
                    <a:cubicBezTo>
                      <a:pt x="25" y="9"/>
                      <a:pt x="33" y="0"/>
                      <a:pt x="54" y="0"/>
                    </a:cubicBezTo>
                    <a:cubicBezTo>
                      <a:pt x="75" y="0"/>
                      <a:pt x="84" y="9"/>
                      <a:pt x="84" y="32"/>
                    </a:cubicBezTo>
                    <a:cubicBezTo>
                      <a:pt x="84" y="54"/>
                      <a:pt x="75" y="63"/>
                      <a:pt x="54" y="63"/>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4898037" y="353970"/>
              <a:ext cx="408372" cy="438848"/>
              <a:chOff x="4038601" y="2000251"/>
              <a:chExt cx="1063625" cy="1143000"/>
            </a:xfrm>
            <a:solidFill>
              <a:schemeClr val="accent4"/>
            </a:solidFill>
          </p:grpSpPr>
          <p:sp>
            <p:nvSpPr>
              <p:cNvPr id="38" name="Freeform 1513"/>
              <p:cNvSpPr>
                <a:spLocks noEditPoints="1"/>
              </p:cNvSpPr>
              <p:nvPr/>
            </p:nvSpPr>
            <p:spPr bwMode="auto">
              <a:xfrm>
                <a:off x="4038601" y="2135188"/>
                <a:ext cx="1063625" cy="1008063"/>
              </a:xfrm>
              <a:custGeom>
                <a:avLst/>
                <a:gdLst>
                  <a:gd name="T0" fmla="*/ 262 w 283"/>
                  <a:gd name="T1" fmla="*/ 0 h 268"/>
                  <a:gd name="T2" fmla="*/ 0 w 283"/>
                  <a:gd name="T3" fmla="*/ 0 h 268"/>
                  <a:gd name="T4" fmla="*/ 30 w 283"/>
                  <a:gd name="T5" fmla="*/ 247 h 268"/>
                  <a:gd name="T6" fmla="*/ 55 w 283"/>
                  <a:gd name="T7" fmla="*/ 268 h 268"/>
                  <a:gd name="T8" fmla="*/ 251 w 283"/>
                  <a:gd name="T9" fmla="*/ 268 h 268"/>
                  <a:gd name="T10" fmla="*/ 281 w 283"/>
                  <a:gd name="T11" fmla="*/ 21 h 268"/>
                  <a:gd name="T12" fmla="*/ 262 w 283"/>
                  <a:gd name="T13" fmla="*/ 0 h 268"/>
                  <a:gd name="T14" fmla="*/ 239 w 283"/>
                  <a:gd name="T15" fmla="*/ 202 h 268"/>
                  <a:gd name="T16" fmla="*/ 238 w 283"/>
                  <a:gd name="T17" fmla="*/ 203 h 268"/>
                  <a:gd name="T18" fmla="*/ 226 w 283"/>
                  <a:gd name="T19" fmla="*/ 217 h 268"/>
                  <a:gd name="T20" fmla="*/ 225 w 283"/>
                  <a:gd name="T21" fmla="*/ 217 h 268"/>
                  <a:gd name="T22" fmla="*/ 194 w 283"/>
                  <a:gd name="T23" fmla="*/ 229 h 268"/>
                  <a:gd name="T24" fmla="*/ 188 w 283"/>
                  <a:gd name="T25" fmla="*/ 228 h 268"/>
                  <a:gd name="T26" fmla="*/ 106 w 283"/>
                  <a:gd name="T27" fmla="*/ 172 h 268"/>
                  <a:gd name="T28" fmla="*/ 101 w 283"/>
                  <a:gd name="T29" fmla="*/ 168 h 268"/>
                  <a:gd name="T30" fmla="*/ 46 w 283"/>
                  <a:gd name="T31" fmla="*/ 85 h 268"/>
                  <a:gd name="T32" fmla="*/ 57 w 283"/>
                  <a:gd name="T33" fmla="*/ 49 h 268"/>
                  <a:gd name="T34" fmla="*/ 57 w 283"/>
                  <a:gd name="T35" fmla="*/ 48 h 268"/>
                  <a:gd name="T36" fmla="*/ 71 w 283"/>
                  <a:gd name="T37" fmla="*/ 35 h 268"/>
                  <a:gd name="T38" fmla="*/ 72 w 283"/>
                  <a:gd name="T39" fmla="*/ 34 h 268"/>
                  <a:gd name="T40" fmla="*/ 76 w 283"/>
                  <a:gd name="T41" fmla="*/ 33 h 268"/>
                  <a:gd name="T42" fmla="*/ 82 w 283"/>
                  <a:gd name="T43" fmla="*/ 36 h 268"/>
                  <a:gd name="T44" fmla="*/ 116 w 283"/>
                  <a:gd name="T45" fmla="*/ 77 h 268"/>
                  <a:gd name="T46" fmla="*/ 115 w 283"/>
                  <a:gd name="T47" fmla="*/ 88 h 268"/>
                  <a:gd name="T48" fmla="*/ 105 w 283"/>
                  <a:gd name="T49" fmla="*/ 97 h 268"/>
                  <a:gd name="T50" fmla="*/ 106 w 283"/>
                  <a:gd name="T51" fmla="*/ 123 h 268"/>
                  <a:gd name="T52" fmla="*/ 128 w 283"/>
                  <a:gd name="T53" fmla="*/ 146 h 268"/>
                  <a:gd name="T54" fmla="*/ 151 w 283"/>
                  <a:gd name="T55" fmla="*/ 168 h 268"/>
                  <a:gd name="T56" fmla="*/ 165 w 283"/>
                  <a:gd name="T57" fmla="*/ 174 h 268"/>
                  <a:gd name="T58" fmla="*/ 177 w 283"/>
                  <a:gd name="T59" fmla="*/ 168 h 268"/>
                  <a:gd name="T60" fmla="*/ 186 w 283"/>
                  <a:gd name="T61" fmla="*/ 159 h 268"/>
                  <a:gd name="T62" fmla="*/ 192 w 283"/>
                  <a:gd name="T63" fmla="*/ 156 h 268"/>
                  <a:gd name="T64" fmla="*/ 196 w 283"/>
                  <a:gd name="T65" fmla="*/ 158 h 268"/>
                  <a:gd name="T66" fmla="*/ 238 w 283"/>
                  <a:gd name="T67" fmla="*/ 192 h 268"/>
                  <a:gd name="T68" fmla="*/ 239 w 283"/>
                  <a:gd name="T69" fmla="*/ 20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68">
                    <a:moveTo>
                      <a:pt x="262" y="0"/>
                    </a:moveTo>
                    <a:cubicBezTo>
                      <a:pt x="0" y="0"/>
                      <a:pt x="0" y="0"/>
                      <a:pt x="0" y="0"/>
                    </a:cubicBezTo>
                    <a:cubicBezTo>
                      <a:pt x="30" y="247"/>
                      <a:pt x="30" y="247"/>
                      <a:pt x="30" y="247"/>
                    </a:cubicBezTo>
                    <a:cubicBezTo>
                      <a:pt x="32" y="258"/>
                      <a:pt x="43" y="268"/>
                      <a:pt x="55" y="268"/>
                    </a:cubicBezTo>
                    <a:cubicBezTo>
                      <a:pt x="251" y="268"/>
                      <a:pt x="251" y="268"/>
                      <a:pt x="251" y="268"/>
                    </a:cubicBezTo>
                    <a:cubicBezTo>
                      <a:pt x="281" y="21"/>
                      <a:pt x="281" y="21"/>
                      <a:pt x="281" y="21"/>
                    </a:cubicBezTo>
                    <a:cubicBezTo>
                      <a:pt x="283" y="10"/>
                      <a:pt x="274" y="0"/>
                      <a:pt x="262" y="0"/>
                    </a:cubicBezTo>
                    <a:close/>
                    <a:moveTo>
                      <a:pt x="239" y="202"/>
                    </a:moveTo>
                    <a:cubicBezTo>
                      <a:pt x="238" y="203"/>
                      <a:pt x="238" y="203"/>
                      <a:pt x="238" y="203"/>
                    </a:cubicBezTo>
                    <a:cubicBezTo>
                      <a:pt x="226" y="217"/>
                      <a:pt x="226" y="217"/>
                      <a:pt x="226" y="217"/>
                    </a:cubicBezTo>
                    <a:cubicBezTo>
                      <a:pt x="225" y="217"/>
                      <a:pt x="225" y="217"/>
                      <a:pt x="225" y="217"/>
                    </a:cubicBezTo>
                    <a:cubicBezTo>
                      <a:pt x="219" y="222"/>
                      <a:pt x="206" y="229"/>
                      <a:pt x="194" y="229"/>
                    </a:cubicBezTo>
                    <a:cubicBezTo>
                      <a:pt x="192" y="229"/>
                      <a:pt x="190" y="229"/>
                      <a:pt x="188" y="228"/>
                    </a:cubicBezTo>
                    <a:cubicBezTo>
                      <a:pt x="176" y="225"/>
                      <a:pt x="137" y="203"/>
                      <a:pt x="106" y="172"/>
                    </a:cubicBezTo>
                    <a:cubicBezTo>
                      <a:pt x="101" y="168"/>
                      <a:pt x="101" y="168"/>
                      <a:pt x="101" y="168"/>
                    </a:cubicBezTo>
                    <a:cubicBezTo>
                      <a:pt x="71" y="137"/>
                      <a:pt x="49" y="98"/>
                      <a:pt x="46" y="85"/>
                    </a:cubicBezTo>
                    <a:cubicBezTo>
                      <a:pt x="42" y="72"/>
                      <a:pt x="53" y="54"/>
                      <a:pt x="57" y="49"/>
                    </a:cubicBezTo>
                    <a:cubicBezTo>
                      <a:pt x="57" y="48"/>
                      <a:pt x="57" y="48"/>
                      <a:pt x="57" y="48"/>
                    </a:cubicBezTo>
                    <a:cubicBezTo>
                      <a:pt x="71" y="35"/>
                      <a:pt x="71" y="35"/>
                      <a:pt x="71" y="35"/>
                    </a:cubicBezTo>
                    <a:cubicBezTo>
                      <a:pt x="72" y="34"/>
                      <a:pt x="72" y="34"/>
                      <a:pt x="72" y="34"/>
                    </a:cubicBezTo>
                    <a:cubicBezTo>
                      <a:pt x="73" y="33"/>
                      <a:pt x="75" y="33"/>
                      <a:pt x="76" y="33"/>
                    </a:cubicBezTo>
                    <a:cubicBezTo>
                      <a:pt x="78" y="33"/>
                      <a:pt x="81" y="34"/>
                      <a:pt x="82" y="36"/>
                    </a:cubicBezTo>
                    <a:cubicBezTo>
                      <a:pt x="116" y="77"/>
                      <a:pt x="116" y="77"/>
                      <a:pt x="116" y="77"/>
                    </a:cubicBezTo>
                    <a:cubicBezTo>
                      <a:pt x="120" y="83"/>
                      <a:pt x="115" y="88"/>
                      <a:pt x="115" y="88"/>
                    </a:cubicBezTo>
                    <a:cubicBezTo>
                      <a:pt x="105" y="97"/>
                      <a:pt x="105" y="97"/>
                      <a:pt x="105" y="97"/>
                    </a:cubicBezTo>
                    <a:cubicBezTo>
                      <a:pt x="98" y="104"/>
                      <a:pt x="99" y="114"/>
                      <a:pt x="106" y="123"/>
                    </a:cubicBezTo>
                    <a:cubicBezTo>
                      <a:pt x="111" y="130"/>
                      <a:pt x="119" y="138"/>
                      <a:pt x="128" y="146"/>
                    </a:cubicBezTo>
                    <a:cubicBezTo>
                      <a:pt x="136" y="155"/>
                      <a:pt x="144" y="162"/>
                      <a:pt x="151" y="168"/>
                    </a:cubicBezTo>
                    <a:cubicBezTo>
                      <a:pt x="155" y="172"/>
                      <a:pt x="160" y="174"/>
                      <a:pt x="165" y="174"/>
                    </a:cubicBezTo>
                    <a:cubicBezTo>
                      <a:pt x="169" y="174"/>
                      <a:pt x="173" y="172"/>
                      <a:pt x="177" y="168"/>
                    </a:cubicBezTo>
                    <a:cubicBezTo>
                      <a:pt x="186" y="159"/>
                      <a:pt x="186" y="159"/>
                      <a:pt x="186" y="159"/>
                    </a:cubicBezTo>
                    <a:cubicBezTo>
                      <a:pt x="187" y="158"/>
                      <a:pt x="189" y="156"/>
                      <a:pt x="192" y="156"/>
                    </a:cubicBezTo>
                    <a:cubicBezTo>
                      <a:pt x="193" y="156"/>
                      <a:pt x="195" y="157"/>
                      <a:pt x="196" y="158"/>
                    </a:cubicBezTo>
                    <a:cubicBezTo>
                      <a:pt x="238" y="192"/>
                      <a:pt x="238" y="192"/>
                      <a:pt x="238" y="192"/>
                    </a:cubicBezTo>
                    <a:cubicBezTo>
                      <a:pt x="241" y="194"/>
                      <a:pt x="242" y="198"/>
                      <a:pt x="23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14"/>
              <p:cNvSpPr>
                <a:spLocks/>
              </p:cNvSpPr>
              <p:nvPr/>
            </p:nvSpPr>
            <p:spPr bwMode="auto">
              <a:xfrm>
                <a:off x="4041776" y="2000251"/>
                <a:ext cx="1060450" cy="79375"/>
              </a:xfrm>
              <a:custGeom>
                <a:avLst/>
                <a:gdLst>
                  <a:gd name="T0" fmla="*/ 268 w 282"/>
                  <a:gd name="T1" fmla="*/ 0 h 21"/>
                  <a:gd name="T2" fmla="*/ 14 w 282"/>
                  <a:gd name="T3" fmla="*/ 0 h 21"/>
                  <a:gd name="T4" fmla="*/ 0 w 282"/>
                  <a:gd name="T5" fmla="*/ 14 h 21"/>
                  <a:gd name="T6" fmla="*/ 0 w 282"/>
                  <a:gd name="T7" fmla="*/ 21 h 21"/>
                  <a:gd name="T8" fmla="*/ 87 w 282"/>
                  <a:gd name="T9" fmla="*/ 21 h 21"/>
                  <a:gd name="T10" fmla="*/ 195 w 282"/>
                  <a:gd name="T11" fmla="*/ 21 h 21"/>
                  <a:gd name="T12" fmla="*/ 282 w 282"/>
                  <a:gd name="T13" fmla="*/ 21 h 21"/>
                  <a:gd name="T14" fmla="*/ 282 w 282"/>
                  <a:gd name="T15" fmla="*/ 14 h 21"/>
                  <a:gd name="T16" fmla="*/ 268 w 28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1">
                    <a:moveTo>
                      <a:pt x="268" y="0"/>
                    </a:moveTo>
                    <a:cubicBezTo>
                      <a:pt x="14" y="0"/>
                      <a:pt x="14" y="0"/>
                      <a:pt x="14" y="0"/>
                    </a:cubicBezTo>
                    <a:cubicBezTo>
                      <a:pt x="6" y="0"/>
                      <a:pt x="0" y="6"/>
                      <a:pt x="0" y="14"/>
                    </a:cubicBezTo>
                    <a:cubicBezTo>
                      <a:pt x="0" y="21"/>
                      <a:pt x="0" y="21"/>
                      <a:pt x="0" y="21"/>
                    </a:cubicBezTo>
                    <a:cubicBezTo>
                      <a:pt x="87" y="21"/>
                      <a:pt x="87" y="21"/>
                      <a:pt x="87" y="21"/>
                    </a:cubicBezTo>
                    <a:cubicBezTo>
                      <a:pt x="195" y="21"/>
                      <a:pt x="195" y="21"/>
                      <a:pt x="195" y="21"/>
                    </a:cubicBezTo>
                    <a:cubicBezTo>
                      <a:pt x="282" y="21"/>
                      <a:pt x="282" y="21"/>
                      <a:pt x="282" y="21"/>
                    </a:cubicBezTo>
                    <a:cubicBezTo>
                      <a:pt x="282" y="14"/>
                      <a:pt x="282" y="14"/>
                      <a:pt x="282" y="14"/>
                    </a:cubicBezTo>
                    <a:cubicBezTo>
                      <a:pt x="282" y="6"/>
                      <a:pt x="276" y="0"/>
                      <a:pt x="2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6076082" y="295274"/>
              <a:ext cx="596347" cy="556240"/>
              <a:chOff x="4127500" y="1692275"/>
              <a:chExt cx="1439863" cy="1343025"/>
            </a:xfrm>
            <a:solidFill>
              <a:schemeClr val="accent4"/>
            </a:solidFill>
          </p:grpSpPr>
          <p:sp>
            <p:nvSpPr>
              <p:cNvPr id="41" name="Freeform 1263"/>
              <p:cNvSpPr>
                <a:spLocks noEditPoints="1"/>
              </p:cNvSpPr>
              <p:nvPr/>
            </p:nvSpPr>
            <p:spPr bwMode="auto">
              <a:xfrm>
                <a:off x="4127500" y="1692275"/>
                <a:ext cx="1308100" cy="1289050"/>
              </a:xfrm>
              <a:custGeom>
                <a:avLst/>
                <a:gdLst>
                  <a:gd name="T0" fmla="*/ 161 w 349"/>
                  <a:gd name="T1" fmla="*/ 60 h 344"/>
                  <a:gd name="T2" fmla="*/ 184 w 349"/>
                  <a:gd name="T3" fmla="*/ 82 h 344"/>
                  <a:gd name="T4" fmla="*/ 172 w 349"/>
                  <a:gd name="T5" fmla="*/ 55 h 344"/>
                  <a:gd name="T6" fmla="*/ 202 w 349"/>
                  <a:gd name="T7" fmla="*/ 82 h 344"/>
                  <a:gd name="T8" fmla="*/ 193 w 349"/>
                  <a:gd name="T9" fmla="*/ 95 h 344"/>
                  <a:gd name="T10" fmla="*/ 250 w 349"/>
                  <a:gd name="T11" fmla="*/ 151 h 344"/>
                  <a:gd name="T12" fmla="*/ 263 w 349"/>
                  <a:gd name="T13" fmla="*/ 142 h 344"/>
                  <a:gd name="T14" fmla="*/ 249 w 349"/>
                  <a:gd name="T15" fmla="*/ 194 h 344"/>
                  <a:gd name="T16" fmla="*/ 249 w 349"/>
                  <a:gd name="T17" fmla="*/ 193 h 344"/>
                  <a:gd name="T18" fmla="*/ 274 w 349"/>
                  <a:gd name="T19" fmla="*/ 156 h 344"/>
                  <a:gd name="T20" fmla="*/ 258 w 349"/>
                  <a:gd name="T21" fmla="*/ 172 h 344"/>
                  <a:gd name="T22" fmla="*/ 285 w 349"/>
                  <a:gd name="T23" fmla="*/ 184 h 344"/>
                  <a:gd name="T24" fmla="*/ 274 w 349"/>
                  <a:gd name="T25" fmla="*/ 156 h 344"/>
                  <a:gd name="T26" fmla="*/ 60 w 349"/>
                  <a:gd name="T27" fmla="*/ 183 h 344"/>
                  <a:gd name="T28" fmla="*/ 88 w 349"/>
                  <a:gd name="T29" fmla="*/ 172 h 344"/>
                  <a:gd name="T30" fmla="*/ 72 w 349"/>
                  <a:gd name="T31" fmla="*/ 156 h 344"/>
                  <a:gd name="T32" fmla="*/ 96 w 349"/>
                  <a:gd name="T33" fmla="*/ 150 h 344"/>
                  <a:gd name="T34" fmla="*/ 151 w 349"/>
                  <a:gd name="T35" fmla="*/ 95 h 344"/>
                  <a:gd name="T36" fmla="*/ 142 w 349"/>
                  <a:gd name="T37" fmla="*/ 82 h 344"/>
                  <a:gd name="T38" fmla="*/ 82 w 349"/>
                  <a:gd name="T39" fmla="*/ 141 h 344"/>
                  <a:gd name="T40" fmla="*/ 96 w 349"/>
                  <a:gd name="T41" fmla="*/ 150 h 344"/>
                  <a:gd name="T42" fmla="*/ 162 w 349"/>
                  <a:gd name="T43" fmla="*/ 284 h 344"/>
                  <a:gd name="T44" fmla="*/ 180 w 349"/>
                  <a:gd name="T45" fmla="*/ 258 h 344"/>
                  <a:gd name="T46" fmla="*/ 162 w 349"/>
                  <a:gd name="T47" fmla="*/ 262 h 344"/>
                  <a:gd name="T48" fmla="*/ 143 w 349"/>
                  <a:gd name="T49" fmla="*/ 263 h 344"/>
                  <a:gd name="T50" fmla="*/ 151 w 349"/>
                  <a:gd name="T51" fmla="*/ 250 h 344"/>
                  <a:gd name="T52" fmla="*/ 95 w 349"/>
                  <a:gd name="T53" fmla="*/ 193 h 344"/>
                  <a:gd name="T54" fmla="*/ 82 w 349"/>
                  <a:gd name="T55" fmla="*/ 202 h 344"/>
                  <a:gd name="T56" fmla="*/ 143 w 349"/>
                  <a:gd name="T57" fmla="*/ 263 h 344"/>
                  <a:gd name="T58" fmla="*/ 172 w 349"/>
                  <a:gd name="T59" fmla="*/ 0 h 344"/>
                  <a:gd name="T60" fmla="*/ 0 w 349"/>
                  <a:gd name="T61" fmla="*/ 172 h 344"/>
                  <a:gd name="T62" fmla="*/ 172 w 349"/>
                  <a:gd name="T63" fmla="*/ 344 h 344"/>
                  <a:gd name="T64" fmla="*/ 180 w 349"/>
                  <a:gd name="T65" fmla="*/ 334 h 344"/>
                  <a:gd name="T66" fmla="*/ 172 w 349"/>
                  <a:gd name="T67" fmla="*/ 320 h 344"/>
                  <a:gd name="T68" fmla="*/ 149 w 349"/>
                  <a:gd name="T69" fmla="*/ 294 h 344"/>
                  <a:gd name="T70" fmla="*/ 96 w 349"/>
                  <a:gd name="T71" fmla="*/ 291 h 344"/>
                  <a:gd name="T72" fmla="*/ 68 w 349"/>
                  <a:gd name="T73" fmla="*/ 277 h 344"/>
                  <a:gd name="T74" fmla="*/ 60 w 349"/>
                  <a:gd name="T75" fmla="*/ 215 h 344"/>
                  <a:gd name="T76" fmla="*/ 50 w 349"/>
                  <a:gd name="T77" fmla="*/ 195 h 344"/>
                  <a:gd name="T78" fmla="*/ 39 w 349"/>
                  <a:gd name="T79" fmla="*/ 236 h 344"/>
                  <a:gd name="T80" fmla="*/ 38 w 349"/>
                  <a:gd name="T81" fmla="*/ 109 h 344"/>
                  <a:gd name="T82" fmla="*/ 64 w 349"/>
                  <a:gd name="T83" fmla="*/ 141 h 344"/>
                  <a:gd name="T84" fmla="*/ 68 w 349"/>
                  <a:gd name="T85" fmla="*/ 68 h 344"/>
                  <a:gd name="T86" fmla="*/ 96 w 349"/>
                  <a:gd name="T87" fmla="*/ 54 h 344"/>
                  <a:gd name="T88" fmla="*/ 148 w 349"/>
                  <a:gd name="T89" fmla="*/ 50 h 344"/>
                  <a:gd name="T90" fmla="*/ 172 w 349"/>
                  <a:gd name="T91" fmla="*/ 24 h 344"/>
                  <a:gd name="T92" fmla="*/ 196 w 349"/>
                  <a:gd name="T93" fmla="*/ 50 h 344"/>
                  <a:gd name="T94" fmla="*/ 248 w 349"/>
                  <a:gd name="T95" fmla="*/ 54 h 344"/>
                  <a:gd name="T96" fmla="*/ 277 w 349"/>
                  <a:gd name="T97" fmla="*/ 68 h 344"/>
                  <a:gd name="T98" fmla="*/ 280 w 349"/>
                  <a:gd name="T99" fmla="*/ 141 h 344"/>
                  <a:gd name="T100" fmla="*/ 306 w 349"/>
                  <a:gd name="T101" fmla="*/ 109 h 344"/>
                  <a:gd name="T102" fmla="*/ 343 w 349"/>
                  <a:gd name="T103" fmla="*/ 19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344">
                    <a:moveTo>
                      <a:pt x="172" y="55"/>
                    </a:moveTo>
                    <a:cubicBezTo>
                      <a:pt x="168" y="55"/>
                      <a:pt x="164" y="57"/>
                      <a:pt x="161" y="60"/>
                    </a:cubicBezTo>
                    <a:cubicBezTo>
                      <a:pt x="155" y="66"/>
                      <a:pt x="155" y="76"/>
                      <a:pt x="161" y="82"/>
                    </a:cubicBezTo>
                    <a:cubicBezTo>
                      <a:pt x="167" y="88"/>
                      <a:pt x="178" y="88"/>
                      <a:pt x="184" y="82"/>
                    </a:cubicBezTo>
                    <a:cubicBezTo>
                      <a:pt x="190" y="76"/>
                      <a:pt x="190" y="66"/>
                      <a:pt x="184" y="60"/>
                    </a:cubicBezTo>
                    <a:cubicBezTo>
                      <a:pt x="181" y="57"/>
                      <a:pt x="177" y="55"/>
                      <a:pt x="172" y="55"/>
                    </a:cubicBezTo>
                    <a:close/>
                    <a:moveTo>
                      <a:pt x="234" y="110"/>
                    </a:moveTo>
                    <a:cubicBezTo>
                      <a:pt x="224" y="100"/>
                      <a:pt x="213" y="90"/>
                      <a:pt x="202" y="82"/>
                    </a:cubicBezTo>
                    <a:cubicBezTo>
                      <a:pt x="201" y="86"/>
                      <a:pt x="198" y="90"/>
                      <a:pt x="195" y="94"/>
                    </a:cubicBezTo>
                    <a:cubicBezTo>
                      <a:pt x="194" y="94"/>
                      <a:pt x="194" y="95"/>
                      <a:pt x="193" y="95"/>
                    </a:cubicBezTo>
                    <a:cubicBezTo>
                      <a:pt x="203" y="103"/>
                      <a:pt x="214" y="112"/>
                      <a:pt x="223" y="121"/>
                    </a:cubicBezTo>
                    <a:cubicBezTo>
                      <a:pt x="233" y="131"/>
                      <a:pt x="242" y="141"/>
                      <a:pt x="250" y="151"/>
                    </a:cubicBezTo>
                    <a:cubicBezTo>
                      <a:pt x="250" y="151"/>
                      <a:pt x="251" y="150"/>
                      <a:pt x="251" y="150"/>
                    </a:cubicBezTo>
                    <a:cubicBezTo>
                      <a:pt x="254" y="146"/>
                      <a:pt x="258" y="144"/>
                      <a:pt x="263" y="142"/>
                    </a:cubicBezTo>
                    <a:cubicBezTo>
                      <a:pt x="254" y="131"/>
                      <a:pt x="245" y="120"/>
                      <a:pt x="234" y="110"/>
                    </a:cubicBezTo>
                    <a:close/>
                    <a:moveTo>
                      <a:pt x="249" y="194"/>
                    </a:moveTo>
                    <a:cubicBezTo>
                      <a:pt x="250" y="194"/>
                      <a:pt x="250" y="194"/>
                      <a:pt x="250" y="194"/>
                    </a:cubicBezTo>
                    <a:cubicBezTo>
                      <a:pt x="250" y="194"/>
                      <a:pt x="250" y="193"/>
                      <a:pt x="249" y="193"/>
                    </a:cubicBezTo>
                    <a:cubicBezTo>
                      <a:pt x="249" y="193"/>
                      <a:pt x="249" y="194"/>
                      <a:pt x="249" y="194"/>
                    </a:cubicBezTo>
                    <a:close/>
                    <a:moveTo>
                      <a:pt x="274" y="156"/>
                    </a:moveTo>
                    <a:cubicBezTo>
                      <a:pt x="269" y="156"/>
                      <a:pt x="265" y="158"/>
                      <a:pt x="262" y="161"/>
                    </a:cubicBezTo>
                    <a:cubicBezTo>
                      <a:pt x="259" y="164"/>
                      <a:pt x="258" y="168"/>
                      <a:pt x="258" y="172"/>
                    </a:cubicBezTo>
                    <a:cubicBezTo>
                      <a:pt x="258" y="177"/>
                      <a:pt x="259" y="181"/>
                      <a:pt x="262" y="184"/>
                    </a:cubicBezTo>
                    <a:cubicBezTo>
                      <a:pt x="268" y="190"/>
                      <a:pt x="279" y="190"/>
                      <a:pt x="285" y="184"/>
                    </a:cubicBezTo>
                    <a:cubicBezTo>
                      <a:pt x="291" y="178"/>
                      <a:pt x="291" y="167"/>
                      <a:pt x="285" y="161"/>
                    </a:cubicBezTo>
                    <a:cubicBezTo>
                      <a:pt x="282" y="158"/>
                      <a:pt x="278" y="156"/>
                      <a:pt x="274" y="156"/>
                    </a:cubicBezTo>
                    <a:close/>
                    <a:moveTo>
                      <a:pt x="60" y="160"/>
                    </a:moveTo>
                    <a:cubicBezTo>
                      <a:pt x="54" y="167"/>
                      <a:pt x="54" y="177"/>
                      <a:pt x="60" y="183"/>
                    </a:cubicBezTo>
                    <a:cubicBezTo>
                      <a:pt x="66" y="189"/>
                      <a:pt x="77" y="189"/>
                      <a:pt x="83" y="183"/>
                    </a:cubicBezTo>
                    <a:cubicBezTo>
                      <a:pt x="86" y="180"/>
                      <a:pt x="88" y="176"/>
                      <a:pt x="88" y="172"/>
                    </a:cubicBezTo>
                    <a:cubicBezTo>
                      <a:pt x="88" y="167"/>
                      <a:pt x="86" y="163"/>
                      <a:pt x="83" y="160"/>
                    </a:cubicBezTo>
                    <a:cubicBezTo>
                      <a:pt x="80" y="157"/>
                      <a:pt x="76" y="156"/>
                      <a:pt x="72" y="156"/>
                    </a:cubicBezTo>
                    <a:cubicBezTo>
                      <a:pt x="67" y="156"/>
                      <a:pt x="63" y="157"/>
                      <a:pt x="60" y="160"/>
                    </a:cubicBezTo>
                    <a:close/>
                    <a:moveTo>
                      <a:pt x="96" y="150"/>
                    </a:moveTo>
                    <a:cubicBezTo>
                      <a:pt x="103" y="140"/>
                      <a:pt x="112" y="131"/>
                      <a:pt x="121" y="121"/>
                    </a:cubicBezTo>
                    <a:cubicBezTo>
                      <a:pt x="131" y="112"/>
                      <a:pt x="141" y="103"/>
                      <a:pt x="151" y="95"/>
                    </a:cubicBezTo>
                    <a:cubicBezTo>
                      <a:pt x="151" y="95"/>
                      <a:pt x="150" y="94"/>
                      <a:pt x="150" y="94"/>
                    </a:cubicBezTo>
                    <a:cubicBezTo>
                      <a:pt x="146" y="90"/>
                      <a:pt x="144" y="86"/>
                      <a:pt x="142" y="82"/>
                    </a:cubicBezTo>
                    <a:cubicBezTo>
                      <a:pt x="131" y="90"/>
                      <a:pt x="120" y="100"/>
                      <a:pt x="110" y="110"/>
                    </a:cubicBezTo>
                    <a:cubicBezTo>
                      <a:pt x="100" y="120"/>
                      <a:pt x="91" y="131"/>
                      <a:pt x="82" y="141"/>
                    </a:cubicBezTo>
                    <a:cubicBezTo>
                      <a:pt x="87" y="143"/>
                      <a:pt x="91" y="146"/>
                      <a:pt x="94" y="149"/>
                    </a:cubicBezTo>
                    <a:cubicBezTo>
                      <a:pt x="95" y="149"/>
                      <a:pt x="95" y="150"/>
                      <a:pt x="96" y="150"/>
                    </a:cubicBezTo>
                    <a:close/>
                    <a:moveTo>
                      <a:pt x="157" y="273"/>
                    </a:moveTo>
                    <a:cubicBezTo>
                      <a:pt x="157" y="277"/>
                      <a:pt x="159" y="281"/>
                      <a:pt x="162" y="284"/>
                    </a:cubicBezTo>
                    <a:cubicBezTo>
                      <a:pt x="166" y="289"/>
                      <a:pt x="174" y="290"/>
                      <a:pt x="180" y="288"/>
                    </a:cubicBezTo>
                    <a:cubicBezTo>
                      <a:pt x="180" y="258"/>
                      <a:pt x="180" y="258"/>
                      <a:pt x="180" y="258"/>
                    </a:cubicBezTo>
                    <a:cubicBezTo>
                      <a:pt x="178" y="258"/>
                      <a:pt x="175" y="257"/>
                      <a:pt x="173" y="257"/>
                    </a:cubicBezTo>
                    <a:cubicBezTo>
                      <a:pt x="169" y="257"/>
                      <a:pt x="165" y="259"/>
                      <a:pt x="162" y="262"/>
                    </a:cubicBezTo>
                    <a:cubicBezTo>
                      <a:pt x="159" y="265"/>
                      <a:pt x="157" y="269"/>
                      <a:pt x="157" y="273"/>
                    </a:cubicBezTo>
                    <a:close/>
                    <a:moveTo>
                      <a:pt x="143" y="263"/>
                    </a:moveTo>
                    <a:cubicBezTo>
                      <a:pt x="144" y="258"/>
                      <a:pt x="147" y="254"/>
                      <a:pt x="151" y="250"/>
                    </a:cubicBezTo>
                    <a:cubicBezTo>
                      <a:pt x="151" y="250"/>
                      <a:pt x="151" y="250"/>
                      <a:pt x="151" y="250"/>
                    </a:cubicBezTo>
                    <a:cubicBezTo>
                      <a:pt x="141" y="242"/>
                      <a:pt x="131" y="233"/>
                      <a:pt x="121" y="223"/>
                    </a:cubicBezTo>
                    <a:cubicBezTo>
                      <a:pt x="112" y="213"/>
                      <a:pt x="103" y="203"/>
                      <a:pt x="95" y="193"/>
                    </a:cubicBezTo>
                    <a:cubicBezTo>
                      <a:pt x="95" y="194"/>
                      <a:pt x="95" y="194"/>
                      <a:pt x="94" y="194"/>
                    </a:cubicBezTo>
                    <a:cubicBezTo>
                      <a:pt x="91" y="198"/>
                      <a:pt x="86" y="200"/>
                      <a:pt x="82" y="202"/>
                    </a:cubicBezTo>
                    <a:cubicBezTo>
                      <a:pt x="90" y="213"/>
                      <a:pt x="99" y="224"/>
                      <a:pt x="110" y="234"/>
                    </a:cubicBezTo>
                    <a:cubicBezTo>
                      <a:pt x="121" y="245"/>
                      <a:pt x="132" y="255"/>
                      <a:pt x="143" y="263"/>
                    </a:cubicBezTo>
                    <a:close/>
                    <a:moveTo>
                      <a:pt x="294" y="51"/>
                    </a:moveTo>
                    <a:cubicBezTo>
                      <a:pt x="261" y="18"/>
                      <a:pt x="218" y="0"/>
                      <a:pt x="172" y="0"/>
                    </a:cubicBezTo>
                    <a:cubicBezTo>
                      <a:pt x="126" y="0"/>
                      <a:pt x="83" y="18"/>
                      <a:pt x="51" y="51"/>
                    </a:cubicBezTo>
                    <a:cubicBezTo>
                      <a:pt x="18" y="83"/>
                      <a:pt x="0" y="126"/>
                      <a:pt x="0" y="172"/>
                    </a:cubicBezTo>
                    <a:cubicBezTo>
                      <a:pt x="0" y="218"/>
                      <a:pt x="18" y="261"/>
                      <a:pt x="51" y="294"/>
                    </a:cubicBezTo>
                    <a:cubicBezTo>
                      <a:pt x="83" y="326"/>
                      <a:pt x="126" y="344"/>
                      <a:pt x="172" y="344"/>
                    </a:cubicBezTo>
                    <a:cubicBezTo>
                      <a:pt x="175" y="344"/>
                      <a:pt x="178" y="344"/>
                      <a:pt x="181" y="344"/>
                    </a:cubicBezTo>
                    <a:cubicBezTo>
                      <a:pt x="180" y="341"/>
                      <a:pt x="180" y="337"/>
                      <a:pt x="180" y="334"/>
                    </a:cubicBezTo>
                    <a:cubicBezTo>
                      <a:pt x="180" y="320"/>
                      <a:pt x="180" y="320"/>
                      <a:pt x="180" y="320"/>
                    </a:cubicBezTo>
                    <a:cubicBezTo>
                      <a:pt x="177" y="320"/>
                      <a:pt x="175" y="320"/>
                      <a:pt x="172" y="320"/>
                    </a:cubicBezTo>
                    <a:cubicBezTo>
                      <a:pt x="150" y="320"/>
                      <a:pt x="128" y="315"/>
                      <a:pt x="109" y="306"/>
                    </a:cubicBezTo>
                    <a:cubicBezTo>
                      <a:pt x="121" y="304"/>
                      <a:pt x="135" y="300"/>
                      <a:pt x="149" y="294"/>
                    </a:cubicBezTo>
                    <a:cubicBezTo>
                      <a:pt x="146" y="290"/>
                      <a:pt x="143" y="285"/>
                      <a:pt x="142" y="280"/>
                    </a:cubicBezTo>
                    <a:cubicBezTo>
                      <a:pt x="126" y="287"/>
                      <a:pt x="110" y="291"/>
                      <a:pt x="96" y="291"/>
                    </a:cubicBezTo>
                    <a:cubicBezTo>
                      <a:pt x="91" y="291"/>
                      <a:pt x="86" y="290"/>
                      <a:pt x="81" y="289"/>
                    </a:cubicBezTo>
                    <a:cubicBezTo>
                      <a:pt x="76" y="285"/>
                      <a:pt x="72" y="281"/>
                      <a:pt x="68" y="277"/>
                    </a:cubicBezTo>
                    <a:cubicBezTo>
                      <a:pt x="63" y="273"/>
                      <a:pt x="59" y="268"/>
                      <a:pt x="56" y="263"/>
                    </a:cubicBezTo>
                    <a:cubicBezTo>
                      <a:pt x="52" y="250"/>
                      <a:pt x="53" y="234"/>
                      <a:pt x="60" y="215"/>
                    </a:cubicBezTo>
                    <a:cubicBezTo>
                      <a:pt x="61" y="211"/>
                      <a:pt x="63" y="207"/>
                      <a:pt x="64" y="203"/>
                    </a:cubicBezTo>
                    <a:cubicBezTo>
                      <a:pt x="59" y="201"/>
                      <a:pt x="54" y="199"/>
                      <a:pt x="50" y="195"/>
                    </a:cubicBezTo>
                    <a:cubicBezTo>
                      <a:pt x="48" y="200"/>
                      <a:pt x="46" y="205"/>
                      <a:pt x="45" y="210"/>
                    </a:cubicBezTo>
                    <a:cubicBezTo>
                      <a:pt x="42" y="219"/>
                      <a:pt x="40" y="228"/>
                      <a:pt x="39" y="236"/>
                    </a:cubicBezTo>
                    <a:cubicBezTo>
                      <a:pt x="29" y="216"/>
                      <a:pt x="24" y="195"/>
                      <a:pt x="24" y="172"/>
                    </a:cubicBezTo>
                    <a:cubicBezTo>
                      <a:pt x="24" y="150"/>
                      <a:pt x="29" y="128"/>
                      <a:pt x="38" y="109"/>
                    </a:cubicBezTo>
                    <a:cubicBezTo>
                      <a:pt x="40" y="121"/>
                      <a:pt x="44" y="135"/>
                      <a:pt x="50" y="148"/>
                    </a:cubicBezTo>
                    <a:cubicBezTo>
                      <a:pt x="54" y="145"/>
                      <a:pt x="59" y="142"/>
                      <a:pt x="64" y="141"/>
                    </a:cubicBezTo>
                    <a:cubicBezTo>
                      <a:pt x="55" y="118"/>
                      <a:pt x="51" y="97"/>
                      <a:pt x="56" y="81"/>
                    </a:cubicBezTo>
                    <a:cubicBezTo>
                      <a:pt x="59" y="76"/>
                      <a:pt x="63" y="72"/>
                      <a:pt x="68" y="68"/>
                    </a:cubicBezTo>
                    <a:cubicBezTo>
                      <a:pt x="72" y="63"/>
                      <a:pt x="76" y="59"/>
                      <a:pt x="81" y="56"/>
                    </a:cubicBezTo>
                    <a:cubicBezTo>
                      <a:pt x="86" y="54"/>
                      <a:pt x="91" y="54"/>
                      <a:pt x="96" y="54"/>
                    </a:cubicBezTo>
                    <a:cubicBezTo>
                      <a:pt x="110" y="54"/>
                      <a:pt x="125" y="57"/>
                      <a:pt x="141" y="64"/>
                    </a:cubicBezTo>
                    <a:cubicBezTo>
                      <a:pt x="142" y="59"/>
                      <a:pt x="145" y="54"/>
                      <a:pt x="148" y="50"/>
                    </a:cubicBezTo>
                    <a:cubicBezTo>
                      <a:pt x="135" y="44"/>
                      <a:pt x="121" y="40"/>
                      <a:pt x="109" y="39"/>
                    </a:cubicBezTo>
                    <a:cubicBezTo>
                      <a:pt x="128" y="29"/>
                      <a:pt x="150" y="24"/>
                      <a:pt x="172" y="24"/>
                    </a:cubicBezTo>
                    <a:cubicBezTo>
                      <a:pt x="195" y="24"/>
                      <a:pt x="216" y="29"/>
                      <a:pt x="236" y="39"/>
                    </a:cubicBezTo>
                    <a:cubicBezTo>
                      <a:pt x="223" y="40"/>
                      <a:pt x="210" y="44"/>
                      <a:pt x="196" y="50"/>
                    </a:cubicBezTo>
                    <a:cubicBezTo>
                      <a:pt x="200" y="54"/>
                      <a:pt x="202" y="59"/>
                      <a:pt x="203" y="64"/>
                    </a:cubicBezTo>
                    <a:cubicBezTo>
                      <a:pt x="219" y="57"/>
                      <a:pt x="235" y="54"/>
                      <a:pt x="248" y="54"/>
                    </a:cubicBezTo>
                    <a:cubicBezTo>
                      <a:pt x="254" y="54"/>
                      <a:pt x="259" y="54"/>
                      <a:pt x="263" y="56"/>
                    </a:cubicBezTo>
                    <a:cubicBezTo>
                      <a:pt x="268" y="59"/>
                      <a:pt x="273" y="63"/>
                      <a:pt x="277" y="68"/>
                    </a:cubicBezTo>
                    <a:cubicBezTo>
                      <a:pt x="281" y="72"/>
                      <a:pt x="285" y="77"/>
                      <a:pt x="289" y="81"/>
                    </a:cubicBezTo>
                    <a:cubicBezTo>
                      <a:pt x="293" y="97"/>
                      <a:pt x="290" y="118"/>
                      <a:pt x="280" y="141"/>
                    </a:cubicBezTo>
                    <a:cubicBezTo>
                      <a:pt x="286" y="142"/>
                      <a:pt x="291" y="145"/>
                      <a:pt x="295" y="148"/>
                    </a:cubicBezTo>
                    <a:cubicBezTo>
                      <a:pt x="301" y="135"/>
                      <a:pt x="304" y="121"/>
                      <a:pt x="306" y="109"/>
                    </a:cubicBezTo>
                    <a:cubicBezTo>
                      <a:pt x="319" y="136"/>
                      <a:pt x="323" y="165"/>
                      <a:pt x="319" y="194"/>
                    </a:cubicBezTo>
                    <a:cubicBezTo>
                      <a:pt x="343" y="194"/>
                      <a:pt x="343" y="194"/>
                      <a:pt x="343" y="194"/>
                    </a:cubicBezTo>
                    <a:cubicBezTo>
                      <a:pt x="349" y="143"/>
                      <a:pt x="333" y="90"/>
                      <a:pt x="294"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264"/>
              <p:cNvSpPr>
                <a:spLocks noEditPoints="1"/>
              </p:cNvSpPr>
              <p:nvPr/>
            </p:nvSpPr>
            <p:spPr bwMode="auto">
              <a:xfrm>
                <a:off x="4862513" y="2479675"/>
                <a:ext cx="704850" cy="555625"/>
              </a:xfrm>
              <a:custGeom>
                <a:avLst/>
                <a:gdLst>
                  <a:gd name="T0" fmla="*/ 164 w 188"/>
                  <a:gd name="T1" fmla="*/ 0 h 148"/>
                  <a:gd name="T2" fmla="*/ 0 w 188"/>
                  <a:gd name="T3" fmla="*/ 0 h 148"/>
                  <a:gd name="T4" fmla="*/ 0 w 188"/>
                  <a:gd name="T5" fmla="*/ 124 h 148"/>
                  <a:gd name="T6" fmla="*/ 24 w 188"/>
                  <a:gd name="T7" fmla="*/ 148 h 148"/>
                  <a:gd name="T8" fmla="*/ 188 w 188"/>
                  <a:gd name="T9" fmla="*/ 148 h 148"/>
                  <a:gd name="T10" fmla="*/ 188 w 188"/>
                  <a:gd name="T11" fmla="*/ 24 h 148"/>
                  <a:gd name="T12" fmla="*/ 164 w 188"/>
                  <a:gd name="T13" fmla="*/ 0 h 148"/>
                  <a:gd name="T14" fmla="*/ 24 w 188"/>
                  <a:gd name="T15" fmla="*/ 132 h 148"/>
                  <a:gd name="T16" fmla="*/ 16 w 188"/>
                  <a:gd name="T17" fmla="*/ 124 h 148"/>
                  <a:gd name="T18" fmla="*/ 16 w 188"/>
                  <a:gd name="T19" fmla="*/ 32 h 148"/>
                  <a:gd name="T20" fmla="*/ 172 w 188"/>
                  <a:gd name="T21" fmla="*/ 32 h 148"/>
                  <a:gd name="T22" fmla="*/ 172 w 188"/>
                  <a:gd name="T23" fmla="*/ 132 h 148"/>
                  <a:gd name="T24" fmla="*/ 24 w 188"/>
                  <a:gd name="T25" fmla="*/ 13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8">
                    <a:moveTo>
                      <a:pt x="164" y="0"/>
                    </a:moveTo>
                    <a:cubicBezTo>
                      <a:pt x="0" y="0"/>
                      <a:pt x="0" y="0"/>
                      <a:pt x="0" y="0"/>
                    </a:cubicBezTo>
                    <a:cubicBezTo>
                      <a:pt x="0" y="124"/>
                      <a:pt x="0" y="124"/>
                      <a:pt x="0" y="124"/>
                    </a:cubicBezTo>
                    <a:cubicBezTo>
                      <a:pt x="0" y="137"/>
                      <a:pt x="10" y="148"/>
                      <a:pt x="24" y="148"/>
                    </a:cubicBezTo>
                    <a:cubicBezTo>
                      <a:pt x="188" y="148"/>
                      <a:pt x="188" y="148"/>
                      <a:pt x="188" y="148"/>
                    </a:cubicBezTo>
                    <a:cubicBezTo>
                      <a:pt x="188" y="24"/>
                      <a:pt x="188" y="24"/>
                      <a:pt x="188" y="24"/>
                    </a:cubicBezTo>
                    <a:cubicBezTo>
                      <a:pt x="188" y="11"/>
                      <a:pt x="177" y="0"/>
                      <a:pt x="164" y="0"/>
                    </a:cubicBezTo>
                    <a:close/>
                    <a:moveTo>
                      <a:pt x="24" y="132"/>
                    </a:moveTo>
                    <a:cubicBezTo>
                      <a:pt x="19" y="132"/>
                      <a:pt x="16" y="128"/>
                      <a:pt x="16" y="124"/>
                    </a:cubicBezTo>
                    <a:cubicBezTo>
                      <a:pt x="16" y="32"/>
                      <a:pt x="16" y="32"/>
                      <a:pt x="16" y="32"/>
                    </a:cubicBezTo>
                    <a:cubicBezTo>
                      <a:pt x="172" y="32"/>
                      <a:pt x="172" y="32"/>
                      <a:pt x="172" y="32"/>
                    </a:cubicBezTo>
                    <a:cubicBezTo>
                      <a:pt x="172" y="132"/>
                      <a:pt x="172" y="132"/>
                      <a:pt x="172" y="132"/>
                    </a:cubicBezTo>
                    <a:lnTo>
                      <a:pt x="24"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65"/>
              <p:cNvSpPr>
                <a:spLocks/>
              </p:cNvSpPr>
              <p:nvPr/>
            </p:nvSpPr>
            <p:spPr bwMode="auto">
              <a:xfrm>
                <a:off x="5118100" y="2628900"/>
                <a:ext cx="254000" cy="285750"/>
              </a:xfrm>
              <a:custGeom>
                <a:avLst/>
                <a:gdLst>
                  <a:gd name="T0" fmla="*/ 0 w 68"/>
                  <a:gd name="T1" fmla="*/ 65 h 76"/>
                  <a:gd name="T2" fmla="*/ 11 w 68"/>
                  <a:gd name="T3" fmla="*/ 73 h 76"/>
                  <a:gd name="T4" fmla="*/ 62 w 68"/>
                  <a:gd name="T5" fmla="*/ 44 h 76"/>
                  <a:gd name="T6" fmla="*/ 62 w 68"/>
                  <a:gd name="T7" fmla="*/ 32 h 76"/>
                  <a:gd name="T8" fmla="*/ 11 w 68"/>
                  <a:gd name="T9" fmla="*/ 4 h 76"/>
                  <a:gd name="T10" fmla="*/ 0 w 68"/>
                  <a:gd name="T11" fmla="*/ 11 h 76"/>
                  <a:gd name="T12" fmla="*/ 0 w 68"/>
                  <a:gd name="T13" fmla="*/ 65 h 76"/>
                </a:gdLst>
                <a:ahLst/>
                <a:cxnLst>
                  <a:cxn ang="0">
                    <a:pos x="T0" y="T1"/>
                  </a:cxn>
                  <a:cxn ang="0">
                    <a:pos x="T2" y="T3"/>
                  </a:cxn>
                  <a:cxn ang="0">
                    <a:pos x="T4" y="T5"/>
                  </a:cxn>
                  <a:cxn ang="0">
                    <a:pos x="T6" y="T7"/>
                  </a:cxn>
                  <a:cxn ang="0">
                    <a:pos x="T8" y="T9"/>
                  </a:cxn>
                  <a:cxn ang="0">
                    <a:pos x="T10" y="T11"/>
                  </a:cxn>
                  <a:cxn ang="0">
                    <a:pos x="T12" y="T13"/>
                  </a:cxn>
                </a:cxnLst>
                <a:rect l="0" t="0" r="r" b="b"/>
                <a:pathLst>
                  <a:path w="68" h="76">
                    <a:moveTo>
                      <a:pt x="0" y="65"/>
                    </a:moveTo>
                    <a:cubicBezTo>
                      <a:pt x="0" y="73"/>
                      <a:pt x="5" y="76"/>
                      <a:pt x="11" y="73"/>
                    </a:cubicBezTo>
                    <a:cubicBezTo>
                      <a:pt x="62" y="44"/>
                      <a:pt x="62" y="44"/>
                      <a:pt x="62" y="44"/>
                    </a:cubicBezTo>
                    <a:cubicBezTo>
                      <a:pt x="68" y="41"/>
                      <a:pt x="68" y="35"/>
                      <a:pt x="62" y="32"/>
                    </a:cubicBezTo>
                    <a:cubicBezTo>
                      <a:pt x="11" y="4"/>
                      <a:pt x="11" y="4"/>
                      <a:pt x="11" y="4"/>
                    </a:cubicBezTo>
                    <a:cubicBezTo>
                      <a:pt x="5" y="0"/>
                      <a:pt x="0" y="4"/>
                      <a:pt x="0" y="11"/>
                    </a:cubicBezTo>
                    <a:lnTo>
                      <a:pt x="0" y="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5445017" y="316566"/>
              <a:ext cx="492457" cy="513657"/>
              <a:chOff x="4781550" y="1916113"/>
              <a:chExt cx="1290638" cy="1346199"/>
            </a:xfrm>
            <a:solidFill>
              <a:schemeClr val="accent4"/>
            </a:solidFill>
          </p:grpSpPr>
          <p:sp>
            <p:nvSpPr>
              <p:cNvPr id="45" name="Rectangle 1303"/>
              <p:cNvSpPr>
                <a:spLocks noChangeArrowheads="1"/>
              </p:cNvSpPr>
              <p:nvPr/>
            </p:nvSpPr>
            <p:spPr bwMode="auto">
              <a:xfrm>
                <a:off x="5221288" y="3071813"/>
                <a:ext cx="404812"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04"/>
              <p:cNvSpPr>
                <a:spLocks/>
              </p:cNvSpPr>
              <p:nvPr/>
            </p:nvSpPr>
            <p:spPr bwMode="auto">
              <a:xfrm>
                <a:off x="5348288" y="2246313"/>
                <a:ext cx="723900" cy="184150"/>
              </a:xfrm>
              <a:custGeom>
                <a:avLst/>
                <a:gdLst>
                  <a:gd name="T0" fmla="*/ 171 w 193"/>
                  <a:gd name="T1" fmla="*/ 0 h 49"/>
                  <a:gd name="T2" fmla="*/ 0 w 193"/>
                  <a:gd name="T3" fmla="*/ 0 h 49"/>
                  <a:gd name="T4" fmla="*/ 0 w 193"/>
                  <a:gd name="T5" fmla="*/ 22 h 49"/>
                  <a:gd name="T6" fmla="*/ 0 w 193"/>
                  <a:gd name="T7" fmla="*/ 22 h 49"/>
                  <a:gd name="T8" fmla="*/ 0 w 193"/>
                  <a:gd name="T9" fmla="*/ 49 h 49"/>
                  <a:gd name="T10" fmla="*/ 193 w 193"/>
                  <a:gd name="T11" fmla="*/ 49 h 49"/>
                  <a:gd name="T12" fmla="*/ 193 w 193"/>
                  <a:gd name="T13" fmla="*/ 22 h 49"/>
                  <a:gd name="T14" fmla="*/ 171 w 193"/>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9">
                    <a:moveTo>
                      <a:pt x="171" y="0"/>
                    </a:moveTo>
                    <a:cubicBezTo>
                      <a:pt x="0" y="0"/>
                      <a:pt x="0" y="0"/>
                      <a:pt x="0" y="0"/>
                    </a:cubicBezTo>
                    <a:cubicBezTo>
                      <a:pt x="0" y="22"/>
                      <a:pt x="0" y="22"/>
                      <a:pt x="0" y="22"/>
                    </a:cubicBezTo>
                    <a:cubicBezTo>
                      <a:pt x="0" y="22"/>
                      <a:pt x="0" y="22"/>
                      <a:pt x="0" y="22"/>
                    </a:cubicBezTo>
                    <a:cubicBezTo>
                      <a:pt x="0" y="49"/>
                      <a:pt x="0" y="49"/>
                      <a:pt x="0" y="49"/>
                    </a:cubicBezTo>
                    <a:cubicBezTo>
                      <a:pt x="193" y="49"/>
                      <a:pt x="193" y="49"/>
                      <a:pt x="193" y="49"/>
                    </a:cubicBezTo>
                    <a:cubicBezTo>
                      <a:pt x="193" y="22"/>
                      <a:pt x="193" y="22"/>
                      <a:pt x="193" y="22"/>
                    </a:cubicBezTo>
                    <a:cubicBezTo>
                      <a:pt x="193" y="10"/>
                      <a:pt x="18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05"/>
              <p:cNvSpPr>
                <a:spLocks/>
              </p:cNvSpPr>
              <p:nvPr/>
            </p:nvSpPr>
            <p:spPr bwMode="auto">
              <a:xfrm>
                <a:off x="5014913" y="2466975"/>
                <a:ext cx="1057275" cy="795337"/>
              </a:xfrm>
              <a:custGeom>
                <a:avLst/>
                <a:gdLst>
                  <a:gd name="T0" fmla="*/ 89 w 282"/>
                  <a:gd name="T1" fmla="*/ 75 h 212"/>
                  <a:gd name="T2" fmla="*/ 199 w 282"/>
                  <a:gd name="T3" fmla="*/ 75 h 212"/>
                  <a:gd name="T4" fmla="*/ 199 w 282"/>
                  <a:gd name="T5" fmla="*/ 194 h 212"/>
                  <a:gd name="T6" fmla="*/ 22 w 282"/>
                  <a:gd name="T7" fmla="*/ 194 h 212"/>
                  <a:gd name="T8" fmla="*/ 18 w 282"/>
                  <a:gd name="T9" fmla="*/ 190 h 212"/>
                  <a:gd name="T10" fmla="*/ 18 w 282"/>
                  <a:gd name="T11" fmla="*/ 131 h 212"/>
                  <a:gd name="T12" fmla="*/ 0 w 282"/>
                  <a:gd name="T13" fmla="*/ 131 h 212"/>
                  <a:gd name="T14" fmla="*/ 0 w 282"/>
                  <a:gd name="T15" fmla="*/ 190 h 212"/>
                  <a:gd name="T16" fmla="*/ 22 w 282"/>
                  <a:gd name="T17" fmla="*/ 212 h 212"/>
                  <a:gd name="T18" fmla="*/ 217 w 282"/>
                  <a:gd name="T19" fmla="*/ 212 h 212"/>
                  <a:gd name="T20" fmla="*/ 217 w 282"/>
                  <a:gd name="T21" fmla="*/ 136 h 212"/>
                  <a:gd name="T22" fmla="*/ 282 w 282"/>
                  <a:gd name="T23" fmla="*/ 136 h 212"/>
                  <a:gd name="T24" fmla="*/ 282 w 282"/>
                  <a:gd name="T25" fmla="*/ 0 h 212"/>
                  <a:gd name="T26" fmla="*/ 89 w 282"/>
                  <a:gd name="T27" fmla="*/ 0 h 212"/>
                  <a:gd name="T28" fmla="*/ 89 w 282"/>
                  <a:gd name="T29" fmla="*/ 7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2" h="212">
                    <a:moveTo>
                      <a:pt x="89" y="75"/>
                    </a:moveTo>
                    <a:cubicBezTo>
                      <a:pt x="199" y="75"/>
                      <a:pt x="199" y="75"/>
                      <a:pt x="199" y="75"/>
                    </a:cubicBezTo>
                    <a:cubicBezTo>
                      <a:pt x="199" y="194"/>
                      <a:pt x="199" y="194"/>
                      <a:pt x="199" y="194"/>
                    </a:cubicBezTo>
                    <a:cubicBezTo>
                      <a:pt x="22" y="194"/>
                      <a:pt x="22" y="194"/>
                      <a:pt x="22" y="194"/>
                    </a:cubicBezTo>
                    <a:cubicBezTo>
                      <a:pt x="20" y="194"/>
                      <a:pt x="18" y="192"/>
                      <a:pt x="18" y="190"/>
                    </a:cubicBezTo>
                    <a:cubicBezTo>
                      <a:pt x="18" y="131"/>
                      <a:pt x="18" y="131"/>
                      <a:pt x="18" y="131"/>
                    </a:cubicBezTo>
                    <a:cubicBezTo>
                      <a:pt x="0" y="131"/>
                      <a:pt x="0" y="131"/>
                      <a:pt x="0" y="131"/>
                    </a:cubicBezTo>
                    <a:cubicBezTo>
                      <a:pt x="0" y="190"/>
                      <a:pt x="0" y="190"/>
                      <a:pt x="0" y="190"/>
                    </a:cubicBezTo>
                    <a:cubicBezTo>
                      <a:pt x="0" y="202"/>
                      <a:pt x="10" y="212"/>
                      <a:pt x="22" y="212"/>
                    </a:cubicBezTo>
                    <a:cubicBezTo>
                      <a:pt x="217" y="212"/>
                      <a:pt x="217" y="212"/>
                      <a:pt x="217" y="212"/>
                    </a:cubicBezTo>
                    <a:cubicBezTo>
                      <a:pt x="217" y="136"/>
                      <a:pt x="217" y="136"/>
                      <a:pt x="217" y="136"/>
                    </a:cubicBezTo>
                    <a:cubicBezTo>
                      <a:pt x="282" y="136"/>
                      <a:pt x="282" y="136"/>
                      <a:pt x="282" y="136"/>
                    </a:cubicBezTo>
                    <a:cubicBezTo>
                      <a:pt x="282" y="0"/>
                      <a:pt x="282" y="0"/>
                      <a:pt x="282" y="0"/>
                    </a:cubicBezTo>
                    <a:cubicBezTo>
                      <a:pt x="89" y="0"/>
                      <a:pt x="89" y="0"/>
                      <a:pt x="89" y="0"/>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306"/>
              <p:cNvSpPr>
                <a:spLocks noChangeArrowheads="1"/>
              </p:cNvSpPr>
              <p:nvPr/>
            </p:nvSpPr>
            <p:spPr bwMode="auto">
              <a:xfrm>
                <a:off x="5221288" y="2962275"/>
                <a:ext cx="404812"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07"/>
              <p:cNvSpPr>
                <a:spLocks/>
              </p:cNvSpPr>
              <p:nvPr/>
            </p:nvSpPr>
            <p:spPr bwMode="auto">
              <a:xfrm>
                <a:off x="4781550" y="1916113"/>
                <a:ext cx="476250" cy="139700"/>
              </a:xfrm>
              <a:custGeom>
                <a:avLst/>
                <a:gdLst>
                  <a:gd name="T0" fmla="*/ 64 w 127"/>
                  <a:gd name="T1" fmla="*/ 15 h 37"/>
                  <a:gd name="T2" fmla="*/ 117 w 127"/>
                  <a:gd name="T3" fmla="*/ 37 h 37"/>
                  <a:gd name="T4" fmla="*/ 127 w 127"/>
                  <a:gd name="T5" fmla="*/ 27 h 37"/>
                  <a:gd name="T6" fmla="*/ 64 w 127"/>
                  <a:gd name="T7" fmla="*/ 0 h 37"/>
                  <a:gd name="T8" fmla="*/ 0 w 127"/>
                  <a:gd name="T9" fmla="*/ 27 h 37"/>
                  <a:gd name="T10" fmla="*/ 11 w 127"/>
                  <a:gd name="T11" fmla="*/ 37 h 37"/>
                  <a:gd name="T12" fmla="*/ 64 w 127"/>
                  <a:gd name="T13" fmla="*/ 15 h 37"/>
                </a:gdLst>
                <a:ahLst/>
                <a:cxnLst>
                  <a:cxn ang="0">
                    <a:pos x="T0" y="T1"/>
                  </a:cxn>
                  <a:cxn ang="0">
                    <a:pos x="T2" y="T3"/>
                  </a:cxn>
                  <a:cxn ang="0">
                    <a:pos x="T4" y="T5"/>
                  </a:cxn>
                  <a:cxn ang="0">
                    <a:pos x="T6" y="T7"/>
                  </a:cxn>
                  <a:cxn ang="0">
                    <a:pos x="T8" y="T9"/>
                  </a:cxn>
                  <a:cxn ang="0">
                    <a:pos x="T10" y="T11"/>
                  </a:cxn>
                  <a:cxn ang="0">
                    <a:pos x="T12" y="T13"/>
                  </a:cxn>
                </a:cxnLst>
                <a:rect l="0" t="0" r="r" b="b"/>
                <a:pathLst>
                  <a:path w="127" h="37">
                    <a:moveTo>
                      <a:pt x="64" y="15"/>
                    </a:moveTo>
                    <a:cubicBezTo>
                      <a:pt x="84" y="15"/>
                      <a:pt x="103" y="23"/>
                      <a:pt x="117" y="37"/>
                    </a:cubicBezTo>
                    <a:cubicBezTo>
                      <a:pt x="127" y="27"/>
                      <a:pt x="127" y="27"/>
                      <a:pt x="127" y="27"/>
                    </a:cubicBezTo>
                    <a:cubicBezTo>
                      <a:pt x="110" y="10"/>
                      <a:pt x="88" y="0"/>
                      <a:pt x="64" y="0"/>
                    </a:cubicBezTo>
                    <a:cubicBezTo>
                      <a:pt x="40" y="0"/>
                      <a:pt x="17" y="10"/>
                      <a:pt x="0" y="27"/>
                    </a:cubicBezTo>
                    <a:cubicBezTo>
                      <a:pt x="11" y="37"/>
                      <a:pt x="11" y="37"/>
                      <a:pt x="11" y="37"/>
                    </a:cubicBezTo>
                    <a:cubicBezTo>
                      <a:pt x="25" y="23"/>
                      <a:pt x="44" y="15"/>
                      <a:pt x="6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308"/>
              <p:cNvSpPr>
                <a:spLocks/>
              </p:cNvSpPr>
              <p:nvPr/>
            </p:nvSpPr>
            <p:spPr bwMode="auto">
              <a:xfrm>
                <a:off x="4860925" y="2003425"/>
                <a:ext cx="322262" cy="127000"/>
              </a:xfrm>
              <a:custGeom>
                <a:avLst/>
                <a:gdLst>
                  <a:gd name="T0" fmla="*/ 0 w 86"/>
                  <a:gd name="T1" fmla="*/ 24 h 34"/>
                  <a:gd name="T2" fmla="*/ 10 w 86"/>
                  <a:gd name="T3" fmla="*/ 34 h 34"/>
                  <a:gd name="T4" fmla="*/ 75 w 86"/>
                  <a:gd name="T5" fmla="*/ 34 h 34"/>
                  <a:gd name="T6" fmla="*/ 86 w 86"/>
                  <a:gd name="T7" fmla="*/ 24 h 34"/>
                  <a:gd name="T8" fmla="*/ 0 w 86"/>
                  <a:gd name="T9" fmla="*/ 24 h 34"/>
                </a:gdLst>
                <a:ahLst/>
                <a:cxnLst>
                  <a:cxn ang="0">
                    <a:pos x="T0" y="T1"/>
                  </a:cxn>
                  <a:cxn ang="0">
                    <a:pos x="T2" y="T3"/>
                  </a:cxn>
                  <a:cxn ang="0">
                    <a:pos x="T4" y="T5"/>
                  </a:cxn>
                  <a:cxn ang="0">
                    <a:pos x="T6" y="T7"/>
                  </a:cxn>
                  <a:cxn ang="0">
                    <a:pos x="T8" y="T9"/>
                  </a:cxn>
                </a:cxnLst>
                <a:rect l="0" t="0" r="r" b="b"/>
                <a:pathLst>
                  <a:path w="86" h="34">
                    <a:moveTo>
                      <a:pt x="0" y="24"/>
                    </a:moveTo>
                    <a:cubicBezTo>
                      <a:pt x="10" y="34"/>
                      <a:pt x="10" y="34"/>
                      <a:pt x="10" y="34"/>
                    </a:cubicBezTo>
                    <a:cubicBezTo>
                      <a:pt x="28" y="16"/>
                      <a:pt x="57" y="16"/>
                      <a:pt x="75" y="34"/>
                    </a:cubicBezTo>
                    <a:cubicBezTo>
                      <a:pt x="86" y="24"/>
                      <a:pt x="86" y="24"/>
                      <a:pt x="86" y="24"/>
                    </a:cubicBezTo>
                    <a:cubicBezTo>
                      <a:pt x="62" y="0"/>
                      <a:pt x="23" y="0"/>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09"/>
              <p:cNvSpPr>
                <a:spLocks noChangeArrowheads="1"/>
              </p:cNvSpPr>
              <p:nvPr/>
            </p:nvSpPr>
            <p:spPr bwMode="auto">
              <a:xfrm>
                <a:off x="5010150" y="2722563"/>
                <a:ext cx="71437" cy="714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10"/>
              <p:cNvSpPr>
                <a:spLocks noEditPoints="1"/>
              </p:cNvSpPr>
              <p:nvPr/>
            </p:nvSpPr>
            <p:spPr bwMode="auto">
              <a:xfrm>
                <a:off x="4797425" y="2174875"/>
                <a:ext cx="479425" cy="727075"/>
              </a:xfrm>
              <a:custGeom>
                <a:avLst/>
                <a:gdLst>
                  <a:gd name="T0" fmla="*/ 128 w 128"/>
                  <a:gd name="T1" fmla="*/ 194 h 194"/>
                  <a:gd name="T2" fmla="*/ 128 w 128"/>
                  <a:gd name="T3" fmla="*/ 125 h 194"/>
                  <a:gd name="T4" fmla="*/ 128 w 128"/>
                  <a:gd name="T5" fmla="*/ 34 h 194"/>
                  <a:gd name="T6" fmla="*/ 94 w 128"/>
                  <a:gd name="T7" fmla="*/ 0 h 194"/>
                  <a:gd name="T8" fmla="*/ 73 w 128"/>
                  <a:gd name="T9" fmla="*/ 0 h 194"/>
                  <a:gd name="T10" fmla="*/ 0 w 128"/>
                  <a:gd name="T11" fmla="*/ 0 h 194"/>
                  <a:gd name="T12" fmla="*/ 0 w 128"/>
                  <a:gd name="T13" fmla="*/ 68 h 194"/>
                  <a:gd name="T14" fmla="*/ 0 w 128"/>
                  <a:gd name="T15" fmla="*/ 159 h 194"/>
                  <a:gd name="T16" fmla="*/ 35 w 128"/>
                  <a:gd name="T17" fmla="*/ 194 h 194"/>
                  <a:gd name="T18" fmla="*/ 84 w 128"/>
                  <a:gd name="T19" fmla="*/ 194 h 194"/>
                  <a:gd name="T20" fmla="*/ 128 w 128"/>
                  <a:gd name="T21" fmla="*/ 194 h 194"/>
                  <a:gd name="T22" fmla="*/ 18 w 128"/>
                  <a:gd name="T23" fmla="*/ 159 h 194"/>
                  <a:gd name="T24" fmla="*/ 18 w 128"/>
                  <a:gd name="T25" fmla="*/ 17 h 194"/>
                  <a:gd name="T26" fmla="*/ 94 w 128"/>
                  <a:gd name="T27" fmla="*/ 17 h 194"/>
                  <a:gd name="T28" fmla="*/ 111 w 128"/>
                  <a:gd name="T29" fmla="*/ 34 h 194"/>
                  <a:gd name="T30" fmla="*/ 111 w 128"/>
                  <a:gd name="T31" fmla="*/ 176 h 194"/>
                  <a:gd name="T32" fmla="*/ 35 w 128"/>
                  <a:gd name="T33" fmla="*/ 176 h 194"/>
                  <a:gd name="T34" fmla="*/ 18 w 128"/>
                  <a:gd name="T35"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94">
                    <a:moveTo>
                      <a:pt x="128" y="194"/>
                    </a:moveTo>
                    <a:cubicBezTo>
                      <a:pt x="128" y="125"/>
                      <a:pt x="128" y="125"/>
                      <a:pt x="128" y="125"/>
                    </a:cubicBezTo>
                    <a:cubicBezTo>
                      <a:pt x="128" y="34"/>
                      <a:pt x="128" y="34"/>
                      <a:pt x="128" y="34"/>
                    </a:cubicBezTo>
                    <a:cubicBezTo>
                      <a:pt x="128" y="13"/>
                      <a:pt x="115" y="0"/>
                      <a:pt x="94" y="0"/>
                    </a:cubicBezTo>
                    <a:cubicBezTo>
                      <a:pt x="73" y="0"/>
                      <a:pt x="73" y="0"/>
                      <a:pt x="73" y="0"/>
                    </a:cubicBezTo>
                    <a:cubicBezTo>
                      <a:pt x="0" y="0"/>
                      <a:pt x="0" y="0"/>
                      <a:pt x="0" y="0"/>
                    </a:cubicBezTo>
                    <a:cubicBezTo>
                      <a:pt x="0" y="68"/>
                      <a:pt x="0" y="68"/>
                      <a:pt x="0" y="68"/>
                    </a:cubicBezTo>
                    <a:cubicBezTo>
                      <a:pt x="0" y="159"/>
                      <a:pt x="0" y="159"/>
                      <a:pt x="0" y="159"/>
                    </a:cubicBezTo>
                    <a:cubicBezTo>
                      <a:pt x="0" y="180"/>
                      <a:pt x="14" y="194"/>
                      <a:pt x="35" y="194"/>
                    </a:cubicBezTo>
                    <a:cubicBezTo>
                      <a:pt x="84" y="194"/>
                      <a:pt x="84" y="194"/>
                      <a:pt x="84" y="194"/>
                    </a:cubicBezTo>
                    <a:lnTo>
                      <a:pt x="128" y="194"/>
                    </a:lnTo>
                    <a:close/>
                    <a:moveTo>
                      <a:pt x="18" y="159"/>
                    </a:moveTo>
                    <a:cubicBezTo>
                      <a:pt x="18" y="153"/>
                      <a:pt x="18" y="17"/>
                      <a:pt x="18" y="17"/>
                    </a:cubicBezTo>
                    <a:cubicBezTo>
                      <a:pt x="18" y="17"/>
                      <a:pt x="91" y="17"/>
                      <a:pt x="94" y="17"/>
                    </a:cubicBezTo>
                    <a:cubicBezTo>
                      <a:pt x="104" y="17"/>
                      <a:pt x="111" y="24"/>
                      <a:pt x="111" y="34"/>
                    </a:cubicBezTo>
                    <a:cubicBezTo>
                      <a:pt x="111" y="176"/>
                      <a:pt x="111" y="176"/>
                      <a:pt x="111" y="176"/>
                    </a:cubicBezTo>
                    <a:cubicBezTo>
                      <a:pt x="111" y="176"/>
                      <a:pt x="38" y="176"/>
                      <a:pt x="35" y="176"/>
                    </a:cubicBezTo>
                    <a:cubicBezTo>
                      <a:pt x="25" y="176"/>
                      <a:pt x="18" y="169"/>
                      <a:pt x="18"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p:cNvGrpSpPr>
              <a:grpSpLocks noChangeAspect="1"/>
            </p:cNvGrpSpPr>
            <p:nvPr/>
          </p:nvGrpSpPr>
          <p:grpSpPr>
            <a:xfrm>
              <a:off x="6811037" y="294502"/>
              <a:ext cx="720924" cy="557784"/>
              <a:chOff x="3835401" y="2003426"/>
              <a:chExt cx="1473200" cy="1139825"/>
            </a:xfrm>
            <a:solidFill>
              <a:schemeClr val="accent4"/>
            </a:solidFill>
          </p:grpSpPr>
          <p:sp>
            <p:nvSpPr>
              <p:cNvPr id="62" name="Freeform 1583"/>
              <p:cNvSpPr>
                <a:spLocks/>
              </p:cNvSpPr>
              <p:nvPr/>
            </p:nvSpPr>
            <p:spPr bwMode="auto">
              <a:xfrm>
                <a:off x="3835401" y="2093913"/>
                <a:ext cx="176213" cy="993775"/>
              </a:xfrm>
              <a:custGeom>
                <a:avLst/>
                <a:gdLst>
                  <a:gd name="T0" fmla="*/ 24 w 47"/>
                  <a:gd name="T1" fmla="*/ 24 h 264"/>
                  <a:gd name="T2" fmla="*/ 47 w 47"/>
                  <a:gd name="T3" fmla="*/ 24 h 264"/>
                  <a:gd name="T4" fmla="*/ 47 w 47"/>
                  <a:gd name="T5" fmla="*/ 0 h 264"/>
                  <a:gd name="T6" fmla="*/ 0 w 47"/>
                  <a:gd name="T7" fmla="*/ 0 h 264"/>
                  <a:gd name="T8" fmla="*/ 0 w 47"/>
                  <a:gd name="T9" fmla="*/ 241 h 264"/>
                  <a:gd name="T10" fmla="*/ 22 w 47"/>
                  <a:gd name="T11" fmla="*/ 264 h 264"/>
                  <a:gd name="T12" fmla="*/ 47 w 47"/>
                  <a:gd name="T13" fmla="*/ 264 h 264"/>
                  <a:gd name="T14" fmla="*/ 47 w 47"/>
                  <a:gd name="T15" fmla="*/ 240 h 264"/>
                  <a:gd name="T16" fmla="*/ 24 w 47"/>
                  <a:gd name="T17" fmla="*/ 240 h 264"/>
                  <a:gd name="T18" fmla="*/ 24 w 47"/>
                  <a:gd name="T19"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264">
                    <a:moveTo>
                      <a:pt x="24" y="24"/>
                    </a:moveTo>
                    <a:cubicBezTo>
                      <a:pt x="47" y="24"/>
                      <a:pt x="47" y="24"/>
                      <a:pt x="47" y="24"/>
                    </a:cubicBezTo>
                    <a:cubicBezTo>
                      <a:pt x="47" y="0"/>
                      <a:pt x="47" y="0"/>
                      <a:pt x="47" y="0"/>
                    </a:cubicBezTo>
                    <a:cubicBezTo>
                      <a:pt x="0" y="0"/>
                      <a:pt x="0" y="0"/>
                      <a:pt x="0" y="0"/>
                    </a:cubicBezTo>
                    <a:cubicBezTo>
                      <a:pt x="0" y="241"/>
                      <a:pt x="0" y="241"/>
                      <a:pt x="0" y="241"/>
                    </a:cubicBezTo>
                    <a:cubicBezTo>
                      <a:pt x="0" y="251"/>
                      <a:pt x="11" y="264"/>
                      <a:pt x="22" y="264"/>
                    </a:cubicBezTo>
                    <a:cubicBezTo>
                      <a:pt x="47" y="264"/>
                      <a:pt x="47" y="264"/>
                      <a:pt x="47" y="264"/>
                    </a:cubicBezTo>
                    <a:cubicBezTo>
                      <a:pt x="47" y="240"/>
                      <a:pt x="47" y="240"/>
                      <a:pt x="47" y="240"/>
                    </a:cubicBezTo>
                    <a:cubicBezTo>
                      <a:pt x="24" y="240"/>
                      <a:pt x="24" y="240"/>
                      <a:pt x="24" y="240"/>
                    </a:cubicBezTo>
                    <a:lnTo>
                      <a:pt x="24" y="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84"/>
              <p:cNvSpPr>
                <a:spLocks/>
              </p:cNvSpPr>
              <p:nvPr/>
            </p:nvSpPr>
            <p:spPr bwMode="auto">
              <a:xfrm>
                <a:off x="4681538" y="2003426"/>
                <a:ext cx="176213" cy="1139825"/>
              </a:xfrm>
              <a:custGeom>
                <a:avLst/>
                <a:gdLst>
                  <a:gd name="T0" fmla="*/ 30 w 47"/>
                  <a:gd name="T1" fmla="*/ 0 h 303"/>
                  <a:gd name="T2" fmla="*/ 0 w 47"/>
                  <a:gd name="T3" fmla="*/ 0 h 303"/>
                  <a:gd name="T4" fmla="*/ 0 w 47"/>
                  <a:gd name="T5" fmla="*/ 284 h 303"/>
                  <a:gd name="T6" fmla="*/ 17 w 47"/>
                  <a:gd name="T7" fmla="*/ 303 h 303"/>
                  <a:gd name="T8" fmla="*/ 47 w 47"/>
                  <a:gd name="T9" fmla="*/ 303 h 303"/>
                  <a:gd name="T10" fmla="*/ 47 w 47"/>
                  <a:gd name="T11" fmla="*/ 17 h 303"/>
                  <a:gd name="T12" fmla="*/ 30 w 4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47" h="303">
                    <a:moveTo>
                      <a:pt x="30" y="0"/>
                    </a:moveTo>
                    <a:cubicBezTo>
                      <a:pt x="0" y="0"/>
                      <a:pt x="0" y="0"/>
                      <a:pt x="0" y="0"/>
                    </a:cubicBezTo>
                    <a:cubicBezTo>
                      <a:pt x="0" y="284"/>
                      <a:pt x="0" y="284"/>
                      <a:pt x="0" y="284"/>
                    </a:cubicBezTo>
                    <a:cubicBezTo>
                      <a:pt x="0" y="294"/>
                      <a:pt x="7" y="303"/>
                      <a:pt x="17" y="303"/>
                    </a:cubicBezTo>
                    <a:cubicBezTo>
                      <a:pt x="47" y="303"/>
                      <a:pt x="47" y="303"/>
                      <a:pt x="47" y="303"/>
                    </a:cubicBezTo>
                    <a:cubicBezTo>
                      <a:pt x="47" y="17"/>
                      <a:pt x="47" y="17"/>
                      <a:pt x="47" y="17"/>
                    </a:cubicBezTo>
                    <a:cubicBezTo>
                      <a:pt x="47" y="6"/>
                      <a:pt x="41" y="0"/>
                      <a:pt x="3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585"/>
              <p:cNvSpPr>
                <a:spLocks noEditPoints="1"/>
              </p:cNvSpPr>
              <p:nvPr/>
            </p:nvSpPr>
            <p:spPr bwMode="auto">
              <a:xfrm>
                <a:off x="4902201" y="2093913"/>
                <a:ext cx="406400" cy="993775"/>
              </a:xfrm>
              <a:custGeom>
                <a:avLst/>
                <a:gdLst>
                  <a:gd name="T0" fmla="*/ 33 w 108"/>
                  <a:gd name="T1" fmla="*/ 0 h 264"/>
                  <a:gd name="T2" fmla="*/ 0 w 108"/>
                  <a:gd name="T3" fmla="*/ 0 h 264"/>
                  <a:gd name="T4" fmla="*/ 0 w 108"/>
                  <a:gd name="T5" fmla="*/ 24 h 264"/>
                  <a:gd name="T6" fmla="*/ 20 w 108"/>
                  <a:gd name="T7" fmla="*/ 24 h 264"/>
                  <a:gd name="T8" fmla="*/ 20 w 108"/>
                  <a:gd name="T9" fmla="*/ 75 h 264"/>
                  <a:gd name="T10" fmla="*/ 34 w 108"/>
                  <a:gd name="T11" fmla="*/ 91 h 264"/>
                  <a:gd name="T12" fmla="*/ 84 w 108"/>
                  <a:gd name="T13" fmla="*/ 91 h 264"/>
                  <a:gd name="T14" fmla="*/ 84 w 108"/>
                  <a:gd name="T15" fmla="*/ 240 h 264"/>
                  <a:gd name="T16" fmla="*/ 0 w 108"/>
                  <a:gd name="T17" fmla="*/ 240 h 264"/>
                  <a:gd name="T18" fmla="*/ 0 w 108"/>
                  <a:gd name="T19" fmla="*/ 264 h 264"/>
                  <a:gd name="T20" fmla="*/ 108 w 108"/>
                  <a:gd name="T21" fmla="*/ 264 h 264"/>
                  <a:gd name="T22" fmla="*/ 108 w 108"/>
                  <a:gd name="T23" fmla="*/ 88 h 264"/>
                  <a:gd name="T24" fmla="*/ 108 w 108"/>
                  <a:gd name="T25" fmla="*/ 75 h 264"/>
                  <a:gd name="T26" fmla="*/ 33 w 108"/>
                  <a:gd name="T27" fmla="*/ 0 h 264"/>
                  <a:gd name="T28" fmla="*/ 40 w 108"/>
                  <a:gd name="T29" fmla="*/ 72 h 264"/>
                  <a:gd name="T30" fmla="*/ 40 w 108"/>
                  <a:gd name="T31" fmla="*/ 32 h 264"/>
                  <a:gd name="T32" fmla="*/ 80 w 108"/>
                  <a:gd name="T33" fmla="*/ 72 h 264"/>
                  <a:gd name="T34" fmla="*/ 40 w 108"/>
                  <a:gd name="T35" fmla="*/ 7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264">
                    <a:moveTo>
                      <a:pt x="33" y="0"/>
                    </a:moveTo>
                    <a:cubicBezTo>
                      <a:pt x="0" y="0"/>
                      <a:pt x="0" y="0"/>
                      <a:pt x="0" y="0"/>
                    </a:cubicBezTo>
                    <a:cubicBezTo>
                      <a:pt x="0" y="24"/>
                      <a:pt x="0" y="24"/>
                      <a:pt x="0" y="24"/>
                    </a:cubicBezTo>
                    <a:cubicBezTo>
                      <a:pt x="20" y="24"/>
                      <a:pt x="20" y="24"/>
                      <a:pt x="20" y="24"/>
                    </a:cubicBezTo>
                    <a:cubicBezTo>
                      <a:pt x="20" y="75"/>
                      <a:pt x="20" y="75"/>
                      <a:pt x="20" y="75"/>
                    </a:cubicBezTo>
                    <a:cubicBezTo>
                      <a:pt x="20" y="82"/>
                      <a:pt x="27" y="91"/>
                      <a:pt x="34" y="91"/>
                    </a:cubicBezTo>
                    <a:cubicBezTo>
                      <a:pt x="84" y="91"/>
                      <a:pt x="84" y="91"/>
                      <a:pt x="84" y="91"/>
                    </a:cubicBezTo>
                    <a:cubicBezTo>
                      <a:pt x="84" y="240"/>
                      <a:pt x="84" y="240"/>
                      <a:pt x="84" y="240"/>
                    </a:cubicBezTo>
                    <a:cubicBezTo>
                      <a:pt x="0" y="240"/>
                      <a:pt x="0" y="240"/>
                      <a:pt x="0" y="240"/>
                    </a:cubicBezTo>
                    <a:cubicBezTo>
                      <a:pt x="0" y="264"/>
                      <a:pt x="0" y="264"/>
                      <a:pt x="0" y="264"/>
                    </a:cubicBezTo>
                    <a:cubicBezTo>
                      <a:pt x="108" y="264"/>
                      <a:pt x="108" y="264"/>
                      <a:pt x="108" y="264"/>
                    </a:cubicBezTo>
                    <a:cubicBezTo>
                      <a:pt x="108" y="88"/>
                      <a:pt x="108" y="88"/>
                      <a:pt x="108" y="88"/>
                    </a:cubicBezTo>
                    <a:cubicBezTo>
                      <a:pt x="108" y="75"/>
                      <a:pt x="108" y="75"/>
                      <a:pt x="108" y="75"/>
                    </a:cubicBezTo>
                    <a:lnTo>
                      <a:pt x="33" y="0"/>
                    </a:lnTo>
                    <a:close/>
                    <a:moveTo>
                      <a:pt x="40" y="72"/>
                    </a:moveTo>
                    <a:cubicBezTo>
                      <a:pt x="40" y="32"/>
                      <a:pt x="40" y="32"/>
                      <a:pt x="40" y="32"/>
                    </a:cubicBezTo>
                    <a:cubicBezTo>
                      <a:pt x="80" y="72"/>
                      <a:pt x="80" y="72"/>
                      <a:pt x="80" y="72"/>
                    </a:cubicBezTo>
                    <a:lnTo>
                      <a:pt x="40"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586"/>
              <p:cNvSpPr>
                <a:spLocks noChangeArrowheads="1"/>
              </p:cNvSpPr>
              <p:nvPr/>
            </p:nvSpPr>
            <p:spPr bwMode="auto">
              <a:xfrm>
                <a:off x="4143376" y="2978151"/>
                <a:ext cx="82550" cy="825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587"/>
              <p:cNvSpPr>
                <a:spLocks noChangeArrowheads="1"/>
              </p:cNvSpPr>
              <p:nvPr/>
            </p:nvSpPr>
            <p:spPr bwMode="auto">
              <a:xfrm>
                <a:off x="4300538" y="2970213"/>
                <a:ext cx="101600" cy="9842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588"/>
              <p:cNvSpPr>
                <a:spLocks noChangeArrowheads="1"/>
              </p:cNvSpPr>
              <p:nvPr/>
            </p:nvSpPr>
            <p:spPr bwMode="auto">
              <a:xfrm>
                <a:off x="4486276" y="2962276"/>
                <a:ext cx="115888" cy="1174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589"/>
              <p:cNvSpPr>
                <a:spLocks noChangeArrowheads="1"/>
              </p:cNvSpPr>
              <p:nvPr/>
            </p:nvSpPr>
            <p:spPr bwMode="auto">
              <a:xfrm>
                <a:off x="4000501" y="2774951"/>
                <a:ext cx="60325" cy="6032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590"/>
              <p:cNvSpPr>
                <a:spLocks noChangeArrowheads="1"/>
              </p:cNvSpPr>
              <p:nvPr/>
            </p:nvSpPr>
            <p:spPr bwMode="auto">
              <a:xfrm>
                <a:off x="4143376" y="2763838"/>
                <a:ext cx="82550" cy="825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591"/>
              <p:cNvSpPr>
                <a:spLocks noChangeArrowheads="1"/>
              </p:cNvSpPr>
              <p:nvPr/>
            </p:nvSpPr>
            <p:spPr bwMode="auto">
              <a:xfrm>
                <a:off x="4300538" y="2755901"/>
                <a:ext cx="101600" cy="9842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592"/>
              <p:cNvSpPr>
                <a:spLocks noChangeArrowheads="1"/>
              </p:cNvSpPr>
              <p:nvPr/>
            </p:nvSpPr>
            <p:spPr bwMode="auto">
              <a:xfrm>
                <a:off x="4486276" y="2744788"/>
                <a:ext cx="115888" cy="1158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593"/>
              <p:cNvSpPr>
                <a:spLocks noChangeArrowheads="1"/>
              </p:cNvSpPr>
              <p:nvPr/>
            </p:nvSpPr>
            <p:spPr bwMode="auto">
              <a:xfrm>
                <a:off x="4000501" y="2560638"/>
                <a:ext cx="60325" cy="5556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594"/>
              <p:cNvSpPr>
                <a:spLocks noChangeArrowheads="1"/>
              </p:cNvSpPr>
              <p:nvPr/>
            </p:nvSpPr>
            <p:spPr bwMode="auto">
              <a:xfrm>
                <a:off x="4143376" y="2549526"/>
                <a:ext cx="82550" cy="793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595"/>
              <p:cNvSpPr>
                <a:spLocks noChangeArrowheads="1"/>
              </p:cNvSpPr>
              <p:nvPr/>
            </p:nvSpPr>
            <p:spPr bwMode="auto">
              <a:xfrm>
                <a:off x="4300538" y="2538413"/>
                <a:ext cx="101600" cy="1016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596"/>
              <p:cNvSpPr>
                <a:spLocks noChangeArrowheads="1"/>
              </p:cNvSpPr>
              <p:nvPr/>
            </p:nvSpPr>
            <p:spPr bwMode="auto">
              <a:xfrm>
                <a:off x="4486276" y="2530476"/>
                <a:ext cx="115888" cy="1158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597"/>
              <p:cNvSpPr>
                <a:spLocks noChangeArrowheads="1"/>
              </p:cNvSpPr>
              <p:nvPr/>
            </p:nvSpPr>
            <p:spPr bwMode="auto">
              <a:xfrm>
                <a:off x="4000501" y="2341563"/>
                <a:ext cx="60325" cy="6032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598"/>
              <p:cNvSpPr>
                <a:spLocks noChangeArrowheads="1"/>
              </p:cNvSpPr>
              <p:nvPr/>
            </p:nvSpPr>
            <p:spPr bwMode="auto">
              <a:xfrm>
                <a:off x="4143376" y="2330451"/>
                <a:ext cx="82550" cy="825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1599"/>
              <p:cNvSpPr>
                <a:spLocks noChangeArrowheads="1"/>
              </p:cNvSpPr>
              <p:nvPr/>
            </p:nvSpPr>
            <p:spPr bwMode="auto">
              <a:xfrm>
                <a:off x="4300538" y="2324101"/>
                <a:ext cx="101600" cy="9683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600"/>
              <p:cNvSpPr>
                <a:spLocks noChangeArrowheads="1"/>
              </p:cNvSpPr>
              <p:nvPr/>
            </p:nvSpPr>
            <p:spPr bwMode="auto">
              <a:xfrm>
                <a:off x="4486276" y="2316163"/>
                <a:ext cx="115888" cy="1158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601"/>
              <p:cNvSpPr>
                <a:spLocks noChangeArrowheads="1"/>
              </p:cNvSpPr>
              <p:nvPr/>
            </p:nvSpPr>
            <p:spPr bwMode="auto">
              <a:xfrm>
                <a:off x="4143376" y="2116138"/>
                <a:ext cx="82550" cy="825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602"/>
              <p:cNvSpPr>
                <a:spLocks noChangeArrowheads="1"/>
              </p:cNvSpPr>
              <p:nvPr/>
            </p:nvSpPr>
            <p:spPr bwMode="auto">
              <a:xfrm>
                <a:off x="4300538" y="2109788"/>
                <a:ext cx="101600" cy="9683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603"/>
              <p:cNvSpPr>
                <a:spLocks noChangeArrowheads="1"/>
              </p:cNvSpPr>
              <p:nvPr/>
            </p:nvSpPr>
            <p:spPr bwMode="auto">
              <a:xfrm>
                <a:off x="4486276" y="2097088"/>
                <a:ext cx="115888" cy="1174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a:grpSpLocks noChangeAspect="1"/>
            </p:cNvGrpSpPr>
            <p:nvPr/>
          </p:nvGrpSpPr>
          <p:grpSpPr>
            <a:xfrm>
              <a:off x="7670569" y="294502"/>
              <a:ext cx="531927" cy="557784"/>
              <a:chOff x="3865563" y="1852613"/>
              <a:chExt cx="1371601" cy="1438276"/>
            </a:xfrm>
            <a:solidFill>
              <a:schemeClr val="accent4"/>
            </a:solidFill>
          </p:grpSpPr>
          <p:sp>
            <p:nvSpPr>
              <p:cNvPr id="84" name="Oval 1627"/>
              <p:cNvSpPr>
                <a:spLocks noChangeArrowheads="1"/>
              </p:cNvSpPr>
              <p:nvPr/>
            </p:nvSpPr>
            <p:spPr bwMode="auto">
              <a:xfrm>
                <a:off x="4437063" y="1852613"/>
                <a:ext cx="566738" cy="6032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28"/>
              <p:cNvSpPr>
                <a:spLocks/>
              </p:cNvSpPr>
              <p:nvPr/>
            </p:nvSpPr>
            <p:spPr bwMode="auto">
              <a:xfrm>
                <a:off x="4229101" y="2541588"/>
                <a:ext cx="1008063" cy="466725"/>
              </a:xfrm>
              <a:custGeom>
                <a:avLst/>
                <a:gdLst>
                  <a:gd name="T0" fmla="*/ 224 w 268"/>
                  <a:gd name="T1" fmla="*/ 0 h 124"/>
                  <a:gd name="T2" fmla="*/ 23 w 268"/>
                  <a:gd name="T3" fmla="*/ 0 h 124"/>
                  <a:gd name="T4" fmla="*/ 17 w 268"/>
                  <a:gd name="T5" fmla="*/ 7 h 124"/>
                  <a:gd name="T6" fmla="*/ 4 w 268"/>
                  <a:gd name="T7" fmla="*/ 20 h 124"/>
                  <a:gd name="T8" fmla="*/ 6 w 268"/>
                  <a:gd name="T9" fmla="*/ 37 h 124"/>
                  <a:gd name="T10" fmla="*/ 36 w 268"/>
                  <a:gd name="T11" fmla="*/ 69 h 124"/>
                  <a:gd name="T12" fmla="*/ 36 w 268"/>
                  <a:gd name="T13" fmla="*/ 70 h 124"/>
                  <a:gd name="T14" fmla="*/ 36 w 268"/>
                  <a:gd name="T15" fmla="*/ 70 h 124"/>
                  <a:gd name="T16" fmla="*/ 69 w 268"/>
                  <a:gd name="T17" fmla="*/ 100 h 124"/>
                  <a:gd name="T18" fmla="*/ 79 w 268"/>
                  <a:gd name="T19" fmla="*/ 104 h 124"/>
                  <a:gd name="T20" fmla="*/ 86 w 268"/>
                  <a:gd name="T21" fmla="*/ 101 h 124"/>
                  <a:gd name="T22" fmla="*/ 98 w 268"/>
                  <a:gd name="T23" fmla="*/ 89 h 124"/>
                  <a:gd name="T24" fmla="*/ 118 w 268"/>
                  <a:gd name="T25" fmla="*/ 79 h 124"/>
                  <a:gd name="T26" fmla="*/ 134 w 268"/>
                  <a:gd name="T27" fmla="*/ 85 h 124"/>
                  <a:gd name="T28" fmla="*/ 182 w 268"/>
                  <a:gd name="T29" fmla="*/ 124 h 124"/>
                  <a:gd name="T30" fmla="*/ 268 w 268"/>
                  <a:gd name="T31" fmla="*/ 124 h 124"/>
                  <a:gd name="T32" fmla="*/ 268 w 268"/>
                  <a:gd name="T33" fmla="*/ 45 h 124"/>
                  <a:gd name="T34" fmla="*/ 224 w 268"/>
                  <a:gd name="T3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24">
                    <a:moveTo>
                      <a:pt x="224" y="0"/>
                    </a:moveTo>
                    <a:cubicBezTo>
                      <a:pt x="23" y="0"/>
                      <a:pt x="23" y="0"/>
                      <a:pt x="23" y="0"/>
                    </a:cubicBezTo>
                    <a:cubicBezTo>
                      <a:pt x="21" y="3"/>
                      <a:pt x="19" y="5"/>
                      <a:pt x="17" y="7"/>
                    </a:cubicBezTo>
                    <a:cubicBezTo>
                      <a:pt x="4" y="20"/>
                      <a:pt x="4" y="20"/>
                      <a:pt x="4" y="20"/>
                    </a:cubicBezTo>
                    <a:cubicBezTo>
                      <a:pt x="0" y="24"/>
                      <a:pt x="0" y="30"/>
                      <a:pt x="6" y="37"/>
                    </a:cubicBezTo>
                    <a:cubicBezTo>
                      <a:pt x="14" y="47"/>
                      <a:pt x="24" y="58"/>
                      <a:pt x="36" y="69"/>
                    </a:cubicBezTo>
                    <a:cubicBezTo>
                      <a:pt x="36" y="70"/>
                      <a:pt x="36" y="70"/>
                      <a:pt x="36" y="70"/>
                    </a:cubicBezTo>
                    <a:cubicBezTo>
                      <a:pt x="36" y="70"/>
                      <a:pt x="36" y="70"/>
                      <a:pt x="36" y="70"/>
                    </a:cubicBezTo>
                    <a:cubicBezTo>
                      <a:pt x="48" y="81"/>
                      <a:pt x="59" y="92"/>
                      <a:pt x="69" y="100"/>
                    </a:cubicBezTo>
                    <a:cubicBezTo>
                      <a:pt x="72" y="103"/>
                      <a:pt x="76" y="104"/>
                      <a:pt x="79" y="104"/>
                    </a:cubicBezTo>
                    <a:cubicBezTo>
                      <a:pt x="82" y="104"/>
                      <a:pt x="84" y="103"/>
                      <a:pt x="86" y="101"/>
                    </a:cubicBezTo>
                    <a:cubicBezTo>
                      <a:pt x="98" y="89"/>
                      <a:pt x="98" y="89"/>
                      <a:pt x="98" y="89"/>
                    </a:cubicBezTo>
                    <a:cubicBezTo>
                      <a:pt x="101" y="86"/>
                      <a:pt x="108" y="79"/>
                      <a:pt x="118" y="79"/>
                    </a:cubicBezTo>
                    <a:cubicBezTo>
                      <a:pt x="124" y="79"/>
                      <a:pt x="129" y="81"/>
                      <a:pt x="134" y="85"/>
                    </a:cubicBezTo>
                    <a:cubicBezTo>
                      <a:pt x="182" y="124"/>
                      <a:pt x="182" y="124"/>
                      <a:pt x="182" y="124"/>
                    </a:cubicBezTo>
                    <a:cubicBezTo>
                      <a:pt x="268" y="124"/>
                      <a:pt x="268" y="124"/>
                      <a:pt x="268" y="124"/>
                    </a:cubicBezTo>
                    <a:cubicBezTo>
                      <a:pt x="268" y="45"/>
                      <a:pt x="268" y="45"/>
                      <a:pt x="268" y="45"/>
                    </a:cubicBezTo>
                    <a:cubicBezTo>
                      <a:pt x="268" y="19"/>
                      <a:pt x="249" y="0"/>
                      <a:pt x="2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29"/>
              <p:cNvSpPr>
                <a:spLocks/>
              </p:cNvSpPr>
              <p:nvPr/>
            </p:nvSpPr>
            <p:spPr bwMode="auto">
              <a:xfrm>
                <a:off x="3865563" y="2228851"/>
                <a:ext cx="1079500" cy="1062038"/>
              </a:xfrm>
              <a:custGeom>
                <a:avLst/>
                <a:gdLst>
                  <a:gd name="T0" fmla="*/ 281 w 287"/>
                  <a:gd name="T1" fmla="*/ 228 h 282"/>
                  <a:gd name="T2" fmla="*/ 255 w 287"/>
                  <a:gd name="T3" fmla="*/ 207 h 282"/>
                  <a:gd name="T4" fmla="*/ 255 w 287"/>
                  <a:gd name="T5" fmla="*/ 207 h 282"/>
                  <a:gd name="T6" fmla="*/ 222 w 287"/>
                  <a:gd name="T7" fmla="*/ 180 h 282"/>
                  <a:gd name="T8" fmla="*/ 215 w 287"/>
                  <a:gd name="T9" fmla="*/ 177 h 282"/>
                  <a:gd name="T10" fmla="*/ 206 w 287"/>
                  <a:gd name="T11" fmla="*/ 182 h 282"/>
                  <a:gd name="T12" fmla="*/ 194 w 287"/>
                  <a:gd name="T13" fmla="*/ 195 h 282"/>
                  <a:gd name="T14" fmla="*/ 176 w 287"/>
                  <a:gd name="T15" fmla="*/ 202 h 282"/>
                  <a:gd name="T16" fmla="*/ 156 w 287"/>
                  <a:gd name="T17" fmla="*/ 194 h 282"/>
                  <a:gd name="T18" fmla="*/ 123 w 287"/>
                  <a:gd name="T19" fmla="*/ 163 h 282"/>
                  <a:gd name="T20" fmla="*/ 91 w 287"/>
                  <a:gd name="T21" fmla="*/ 129 h 282"/>
                  <a:gd name="T22" fmla="*/ 89 w 287"/>
                  <a:gd name="T23" fmla="*/ 127 h 282"/>
                  <a:gd name="T24" fmla="*/ 89 w 287"/>
                  <a:gd name="T25" fmla="*/ 127 h 282"/>
                  <a:gd name="T26" fmla="*/ 91 w 287"/>
                  <a:gd name="T27" fmla="*/ 92 h 282"/>
                  <a:gd name="T28" fmla="*/ 104 w 287"/>
                  <a:gd name="T29" fmla="*/ 79 h 282"/>
                  <a:gd name="T30" fmla="*/ 106 w 287"/>
                  <a:gd name="T31" fmla="*/ 64 h 282"/>
                  <a:gd name="T32" fmla="*/ 57 w 287"/>
                  <a:gd name="T33" fmla="*/ 4 h 282"/>
                  <a:gd name="T34" fmla="*/ 49 w 287"/>
                  <a:gd name="T35" fmla="*/ 0 h 282"/>
                  <a:gd name="T36" fmla="*/ 43 w 287"/>
                  <a:gd name="T37" fmla="*/ 2 h 282"/>
                  <a:gd name="T38" fmla="*/ 41 w 287"/>
                  <a:gd name="T39" fmla="*/ 3 h 282"/>
                  <a:gd name="T40" fmla="*/ 22 w 287"/>
                  <a:gd name="T41" fmla="*/ 21 h 282"/>
                  <a:gd name="T42" fmla="*/ 20 w 287"/>
                  <a:gd name="T43" fmla="*/ 23 h 282"/>
                  <a:gd name="T44" fmla="*/ 5 w 287"/>
                  <a:gd name="T45" fmla="*/ 76 h 282"/>
                  <a:gd name="T46" fmla="*/ 85 w 287"/>
                  <a:gd name="T47" fmla="*/ 194 h 282"/>
                  <a:gd name="T48" fmla="*/ 91 w 287"/>
                  <a:gd name="T49" fmla="*/ 201 h 282"/>
                  <a:gd name="T50" fmla="*/ 210 w 287"/>
                  <a:gd name="T51" fmla="*/ 281 h 282"/>
                  <a:gd name="T52" fmla="*/ 219 w 287"/>
                  <a:gd name="T53" fmla="*/ 282 h 282"/>
                  <a:gd name="T54" fmla="*/ 262 w 287"/>
                  <a:gd name="T55" fmla="*/ 266 h 282"/>
                  <a:gd name="T56" fmla="*/ 264 w 287"/>
                  <a:gd name="T57" fmla="*/ 264 h 282"/>
                  <a:gd name="T58" fmla="*/ 282 w 287"/>
                  <a:gd name="T59" fmla="*/ 245 h 282"/>
                  <a:gd name="T60" fmla="*/ 284 w 287"/>
                  <a:gd name="T61" fmla="*/ 243 h 282"/>
                  <a:gd name="T62" fmla="*/ 281 w 287"/>
                  <a:gd name="T63" fmla="*/ 22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 h="282">
                    <a:moveTo>
                      <a:pt x="281" y="228"/>
                    </a:moveTo>
                    <a:cubicBezTo>
                      <a:pt x="255" y="207"/>
                      <a:pt x="255" y="207"/>
                      <a:pt x="255" y="207"/>
                    </a:cubicBezTo>
                    <a:cubicBezTo>
                      <a:pt x="255" y="207"/>
                      <a:pt x="255" y="207"/>
                      <a:pt x="255" y="207"/>
                    </a:cubicBezTo>
                    <a:cubicBezTo>
                      <a:pt x="222" y="180"/>
                      <a:pt x="222" y="180"/>
                      <a:pt x="222" y="180"/>
                    </a:cubicBezTo>
                    <a:cubicBezTo>
                      <a:pt x="219" y="178"/>
                      <a:pt x="217" y="177"/>
                      <a:pt x="215" y="177"/>
                    </a:cubicBezTo>
                    <a:cubicBezTo>
                      <a:pt x="211" y="177"/>
                      <a:pt x="208" y="180"/>
                      <a:pt x="206" y="182"/>
                    </a:cubicBezTo>
                    <a:cubicBezTo>
                      <a:pt x="194" y="195"/>
                      <a:pt x="194" y="195"/>
                      <a:pt x="194" y="195"/>
                    </a:cubicBezTo>
                    <a:cubicBezTo>
                      <a:pt x="189" y="200"/>
                      <a:pt x="183" y="202"/>
                      <a:pt x="176" y="202"/>
                    </a:cubicBezTo>
                    <a:cubicBezTo>
                      <a:pt x="169" y="202"/>
                      <a:pt x="163" y="200"/>
                      <a:pt x="156" y="194"/>
                    </a:cubicBezTo>
                    <a:cubicBezTo>
                      <a:pt x="146" y="186"/>
                      <a:pt x="134" y="175"/>
                      <a:pt x="123" y="163"/>
                    </a:cubicBezTo>
                    <a:cubicBezTo>
                      <a:pt x="111" y="152"/>
                      <a:pt x="99" y="140"/>
                      <a:pt x="91" y="129"/>
                    </a:cubicBezTo>
                    <a:cubicBezTo>
                      <a:pt x="90" y="128"/>
                      <a:pt x="90" y="128"/>
                      <a:pt x="89" y="127"/>
                    </a:cubicBezTo>
                    <a:cubicBezTo>
                      <a:pt x="89" y="127"/>
                      <a:pt x="89" y="127"/>
                      <a:pt x="89" y="127"/>
                    </a:cubicBezTo>
                    <a:cubicBezTo>
                      <a:pt x="81" y="115"/>
                      <a:pt x="81" y="102"/>
                      <a:pt x="91" y="92"/>
                    </a:cubicBezTo>
                    <a:cubicBezTo>
                      <a:pt x="104" y="79"/>
                      <a:pt x="104" y="79"/>
                      <a:pt x="104" y="79"/>
                    </a:cubicBezTo>
                    <a:cubicBezTo>
                      <a:pt x="104" y="79"/>
                      <a:pt x="112" y="72"/>
                      <a:pt x="106" y="64"/>
                    </a:cubicBezTo>
                    <a:cubicBezTo>
                      <a:pt x="57" y="4"/>
                      <a:pt x="57" y="4"/>
                      <a:pt x="57" y="4"/>
                    </a:cubicBezTo>
                    <a:cubicBezTo>
                      <a:pt x="55" y="2"/>
                      <a:pt x="52" y="0"/>
                      <a:pt x="49" y="0"/>
                    </a:cubicBezTo>
                    <a:cubicBezTo>
                      <a:pt x="47" y="0"/>
                      <a:pt x="44" y="1"/>
                      <a:pt x="43" y="2"/>
                    </a:cubicBezTo>
                    <a:cubicBezTo>
                      <a:pt x="41" y="3"/>
                      <a:pt x="41" y="3"/>
                      <a:pt x="41" y="3"/>
                    </a:cubicBezTo>
                    <a:cubicBezTo>
                      <a:pt x="22" y="21"/>
                      <a:pt x="22" y="21"/>
                      <a:pt x="22" y="21"/>
                    </a:cubicBezTo>
                    <a:cubicBezTo>
                      <a:pt x="20" y="23"/>
                      <a:pt x="20" y="23"/>
                      <a:pt x="20" y="23"/>
                    </a:cubicBezTo>
                    <a:cubicBezTo>
                      <a:pt x="15" y="30"/>
                      <a:pt x="0" y="56"/>
                      <a:pt x="5" y="76"/>
                    </a:cubicBezTo>
                    <a:cubicBezTo>
                      <a:pt x="9" y="93"/>
                      <a:pt x="41" y="149"/>
                      <a:pt x="85" y="194"/>
                    </a:cubicBezTo>
                    <a:cubicBezTo>
                      <a:pt x="91" y="201"/>
                      <a:pt x="91" y="201"/>
                      <a:pt x="91" y="201"/>
                    </a:cubicBezTo>
                    <a:cubicBezTo>
                      <a:pt x="136" y="245"/>
                      <a:pt x="193" y="276"/>
                      <a:pt x="210" y="281"/>
                    </a:cubicBezTo>
                    <a:cubicBezTo>
                      <a:pt x="213" y="281"/>
                      <a:pt x="216" y="282"/>
                      <a:pt x="219" y="282"/>
                    </a:cubicBezTo>
                    <a:cubicBezTo>
                      <a:pt x="235" y="282"/>
                      <a:pt x="254" y="272"/>
                      <a:pt x="262" y="266"/>
                    </a:cubicBezTo>
                    <a:cubicBezTo>
                      <a:pt x="264" y="264"/>
                      <a:pt x="264" y="264"/>
                      <a:pt x="264" y="264"/>
                    </a:cubicBezTo>
                    <a:cubicBezTo>
                      <a:pt x="282" y="245"/>
                      <a:pt x="282" y="245"/>
                      <a:pt x="282" y="245"/>
                    </a:cubicBezTo>
                    <a:cubicBezTo>
                      <a:pt x="284" y="243"/>
                      <a:pt x="284" y="243"/>
                      <a:pt x="284" y="243"/>
                    </a:cubicBezTo>
                    <a:cubicBezTo>
                      <a:pt x="287" y="238"/>
                      <a:pt x="286" y="232"/>
                      <a:pt x="281" y="2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7" name="Group 86"/>
            <p:cNvGrpSpPr>
              <a:grpSpLocks noChangeAspect="1"/>
            </p:cNvGrpSpPr>
            <p:nvPr/>
          </p:nvGrpSpPr>
          <p:grpSpPr>
            <a:xfrm>
              <a:off x="8341099" y="294502"/>
              <a:ext cx="663521" cy="557784"/>
              <a:chOff x="4509453" y="522605"/>
              <a:chExt cx="1484312" cy="1247775"/>
            </a:xfrm>
            <a:solidFill>
              <a:schemeClr val="accent4"/>
            </a:solidFill>
          </p:grpSpPr>
          <p:sp>
            <p:nvSpPr>
              <p:cNvPr id="88" name="Freeform 467"/>
              <p:cNvSpPr>
                <a:spLocks/>
              </p:cNvSpPr>
              <p:nvPr/>
            </p:nvSpPr>
            <p:spPr bwMode="auto">
              <a:xfrm>
                <a:off x="5120640" y="1087755"/>
                <a:ext cx="261937" cy="398462"/>
              </a:xfrm>
              <a:custGeom>
                <a:avLst/>
                <a:gdLst>
                  <a:gd name="T0" fmla="*/ 70 w 70"/>
                  <a:gd name="T1" fmla="*/ 60 h 106"/>
                  <a:gd name="T2" fmla="*/ 68 w 70"/>
                  <a:gd name="T3" fmla="*/ 56 h 106"/>
                  <a:gd name="T4" fmla="*/ 41 w 70"/>
                  <a:gd name="T5" fmla="*/ 6 h 106"/>
                  <a:gd name="T6" fmla="*/ 29 w 70"/>
                  <a:gd name="T7" fmla="*/ 6 h 106"/>
                  <a:gd name="T8" fmla="*/ 1 w 70"/>
                  <a:gd name="T9" fmla="*/ 56 h 106"/>
                  <a:gd name="T10" fmla="*/ 0 w 70"/>
                  <a:gd name="T11" fmla="*/ 60 h 106"/>
                  <a:gd name="T12" fmla="*/ 8 w 70"/>
                  <a:gd name="T13" fmla="*/ 66 h 106"/>
                  <a:gd name="T14" fmla="*/ 19 w 70"/>
                  <a:gd name="T15" fmla="*/ 66 h 106"/>
                  <a:gd name="T16" fmla="*/ 19 w 70"/>
                  <a:gd name="T17" fmla="*/ 106 h 106"/>
                  <a:gd name="T18" fmla="*/ 51 w 70"/>
                  <a:gd name="T19" fmla="*/ 106 h 106"/>
                  <a:gd name="T20" fmla="*/ 51 w 70"/>
                  <a:gd name="T21" fmla="*/ 66 h 106"/>
                  <a:gd name="T22" fmla="*/ 61 w 70"/>
                  <a:gd name="T23" fmla="*/ 66 h 106"/>
                  <a:gd name="T24" fmla="*/ 70 w 70"/>
                  <a:gd name="T25" fmla="*/ 6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6">
                    <a:moveTo>
                      <a:pt x="70" y="60"/>
                    </a:moveTo>
                    <a:cubicBezTo>
                      <a:pt x="70" y="59"/>
                      <a:pt x="69" y="57"/>
                      <a:pt x="68" y="56"/>
                    </a:cubicBezTo>
                    <a:cubicBezTo>
                      <a:pt x="41" y="6"/>
                      <a:pt x="41" y="6"/>
                      <a:pt x="41" y="6"/>
                    </a:cubicBezTo>
                    <a:cubicBezTo>
                      <a:pt x="37" y="0"/>
                      <a:pt x="32" y="0"/>
                      <a:pt x="29" y="6"/>
                    </a:cubicBezTo>
                    <a:cubicBezTo>
                      <a:pt x="1" y="56"/>
                      <a:pt x="1" y="56"/>
                      <a:pt x="1" y="56"/>
                    </a:cubicBezTo>
                    <a:cubicBezTo>
                      <a:pt x="0" y="57"/>
                      <a:pt x="0" y="59"/>
                      <a:pt x="0" y="60"/>
                    </a:cubicBezTo>
                    <a:cubicBezTo>
                      <a:pt x="0" y="64"/>
                      <a:pt x="3" y="66"/>
                      <a:pt x="8" y="66"/>
                    </a:cubicBezTo>
                    <a:cubicBezTo>
                      <a:pt x="19" y="66"/>
                      <a:pt x="19" y="66"/>
                      <a:pt x="19" y="66"/>
                    </a:cubicBezTo>
                    <a:cubicBezTo>
                      <a:pt x="19" y="106"/>
                      <a:pt x="19" y="106"/>
                      <a:pt x="19" y="106"/>
                    </a:cubicBezTo>
                    <a:cubicBezTo>
                      <a:pt x="51" y="106"/>
                      <a:pt x="51" y="106"/>
                      <a:pt x="51" y="106"/>
                    </a:cubicBezTo>
                    <a:cubicBezTo>
                      <a:pt x="51" y="66"/>
                      <a:pt x="51" y="66"/>
                      <a:pt x="51" y="66"/>
                    </a:cubicBezTo>
                    <a:cubicBezTo>
                      <a:pt x="61" y="66"/>
                      <a:pt x="61" y="66"/>
                      <a:pt x="61" y="66"/>
                    </a:cubicBezTo>
                    <a:cubicBezTo>
                      <a:pt x="66" y="66"/>
                      <a:pt x="70" y="64"/>
                      <a:pt x="70"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468"/>
              <p:cNvSpPr>
                <a:spLocks/>
              </p:cNvSpPr>
              <p:nvPr/>
            </p:nvSpPr>
            <p:spPr bwMode="auto">
              <a:xfrm>
                <a:off x="4561840" y="522605"/>
                <a:ext cx="1368425" cy="746125"/>
              </a:xfrm>
              <a:custGeom>
                <a:avLst/>
                <a:gdLst>
                  <a:gd name="T0" fmla="*/ 365 w 365"/>
                  <a:gd name="T1" fmla="*/ 156 h 199"/>
                  <a:gd name="T2" fmla="*/ 339 w 365"/>
                  <a:gd name="T3" fmla="*/ 118 h 199"/>
                  <a:gd name="T4" fmla="*/ 327 w 365"/>
                  <a:gd name="T5" fmla="*/ 114 h 199"/>
                  <a:gd name="T6" fmla="*/ 285 w 365"/>
                  <a:gd name="T7" fmla="*/ 63 h 199"/>
                  <a:gd name="T8" fmla="*/ 257 w 365"/>
                  <a:gd name="T9" fmla="*/ 57 h 199"/>
                  <a:gd name="T10" fmla="*/ 236 w 365"/>
                  <a:gd name="T11" fmla="*/ 60 h 199"/>
                  <a:gd name="T12" fmla="*/ 188 w 365"/>
                  <a:gd name="T13" fmla="*/ 7 h 199"/>
                  <a:gd name="T14" fmla="*/ 153 w 365"/>
                  <a:gd name="T15" fmla="*/ 0 h 199"/>
                  <a:gd name="T16" fmla="*/ 72 w 365"/>
                  <a:gd name="T17" fmla="*/ 53 h 199"/>
                  <a:gd name="T18" fmla="*/ 67 w 365"/>
                  <a:gd name="T19" fmla="*/ 67 h 199"/>
                  <a:gd name="T20" fmla="*/ 66 w 365"/>
                  <a:gd name="T21" fmla="*/ 67 h 199"/>
                  <a:gd name="T22" fmla="*/ 5 w 365"/>
                  <a:gd name="T23" fmla="*/ 107 h 199"/>
                  <a:gd name="T24" fmla="*/ 0 w 365"/>
                  <a:gd name="T25" fmla="*/ 133 h 199"/>
                  <a:gd name="T26" fmla="*/ 39 w 365"/>
                  <a:gd name="T27" fmla="*/ 194 h 199"/>
                  <a:gd name="T28" fmla="*/ 66 w 365"/>
                  <a:gd name="T29" fmla="*/ 199 h 199"/>
                  <a:gd name="T30" fmla="*/ 66 w 365"/>
                  <a:gd name="T31" fmla="*/ 199 h 199"/>
                  <a:gd name="T32" fmla="*/ 136 w 365"/>
                  <a:gd name="T33" fmla="*/ 199 h 199"/>
                  <a:gd name="T34" fmla="*/ 136 w 365"/>
                  <a:gd name="T35" fmla="*/ 199 h 199"/>
                  <a:gd name="T36" fmla="*/ 145 w 365"/>
                  <a:gd name="T37" fmla="*/ 183 h 199"/>
                  <a:gd name="T38" fmla="*/ 66 w 365"/>
                  <a:gd name="T39" fmla="*/ 183 h 199"/>
                  <a:gd name="T40" fmla="*/ 66 w 365"/>
                  <a:gd name="T41" fmla="*/ 183 h 199"/>
                  <a:gd name="T42" fmla="*/ 46 w 365"/>
                  <a:gd name="T43" fmla="*/ 179 h 199"/>
                  <a:gd name="T44" fmla="*/ 16 w 365"/>
                  <a:gd name="T45" fmla="*/ 133 h 199"/>
                  <a:gd name="T46" fmla="*/ 20 w 365"/>
                  <a:gd name="T47" fmla="*/ 114 h 199"/>
                  <a:gd name="T48" fmla="*/ 66 w 365"/>
                  <a:gd name="T49" fmla="*/ 83 h 199"/>
                  <a:gd name="T50" fmla="*/ 72 w 365"/>
                  <a:gd name="T51" fmla="*/ 84 h 199"/>
                  <a:gd name="T52" fmla="*/ 80 w 365"/>
                  <a:gd name="T53" fmla="*/ 85 h 199"/>
                  <a:gd name="T54" fmla="*/ 81 w 365"/>
                  <a:gd name="T55" fmla="*/ 77 h 199"/>
                  <a:gd name="T56" fmla="*/ 86 w 365"/>
                  <a:gd name="T57" fmla="*/ 59 h 199"/>
                  <a:gd name="T58" fmla="*/ 153 w 365"/>
                  <a:gd name="T59" fmla="*/ 16 h 199"/>
                  <a:gd name="T60" fmla="*/ 181 w 365"/>
                  <a:gd name="T61" fmla="*/ 22 h 199"/>
                  <a:gd name="T62" fmla="*/ 223 w 365"/>
                  <a:gd name="T63" fmla="*/ 73 h 199"/>
                  <a:gd name="T64" fmla="*/ 225 w 365"/>
                  <a:gd name="T65" fmla="*/ 82 h 199"/>
                  <a:gd name="T66" fmla="*/ 234 w 365"/>
                  <a:gd name="T67" fmla="*/ 78 h 199"/>
                  <a:gd name="T68" fmla="*/ 257 w 365"/>
                  <a:gd name="T69" fmla="*/ 73 h 199"/>
                  <a:gd name="T70" fmla="*/ 279 w 365"/>
                  <a:gd name="T71" fmla="*/ 78 h 199"/>
                  <a:gd name="T72" fmla="*/ 312 w 365"/>
                  <a:gd name="T73" fmla="*/ 123 h 199"/>
                  <a:gd name="T74" fmla="*/ 313 w 365"/>
                  <a:gd name="T75" fmla="*/ 131 h 199"/>
                  <a:gd name="T76" fmla="*/ 320 w 365"/>
                  <a:gd name="T77" fmla="*/ 130 h 199"/>
                  <a:gd name="T78" fmla="*/ 323 w 365"/>
                  <a:gd name="T79" fmla="*/ 130 h 199"/>
                  <a:gd name="T80" fmla="*/ 333 w 365"/>
                  <a:gd name="T81" fmla="*/ 132 h 199"/>
                  <a:gd name="T82" fmla="*/ 349 w 365"/>
                  <a:gd name="T83" fmla="*/ 156 h 199"/>
                  <a:gd name="T84" fmla="*/ 347 w 365"/>
                  <a:gd name="T85" fmla="*/ 167 h 199"/>
                  <a:gd name="T86" fmla="*/ 347 w 365"/>
                  <a:gd name="T87" fmla="*/ 167 h 199"/>
                  <a:gd name="T88" fmla="*/ 325 w 365"/>
                  <a:gd name="T89" fmla="*/ 183 h 199"/>
                  <a:gd name="T90" fmla="*/ 223 w 365"/>
                  <a:gd name="T91" fmla="*/ 183 h 199"/>
                  <a:gd name="T92" fmla="*/ 231 w 365"/>
                  <a:gd name="T93" fmla="*/ 199 h 199"/>
                  <a:gd name="T94" fmla="*/ 232 w 365"/>
                  <a:gd name="T95" fmla="*/ 199 h 199"/>
                  <a:gd name="T96" fmla="*/ 326 w 365"/>
                  <a:gd name="T97" fmla="*/ 199 h 199"/>
                  <a:gd name="T98" fmla="*/ 327 w 365"/>
                  <a:gd name="T99" fmla="*/ 199 h 199"/>
                  <a:gd name="T100" fmla="*/ 361 w 365"/>
                  <a:gd name="T101" fmla="*/ 173 h 199"/>
                  <a:gd name="T102" fmla="*/ 354 w 365"/>
                  <a:gd name="T103" fmla="*/ 170 h 199"/>
                  <a:gd name="T104" fmla="*/ 361 w 365"/>
                  <a:gd name="T105" fmla="*/ 173 h 199"/>
                  <a:gd name="T106" fmla="*/ 365 w 365"/>
                  <a:gd name="T107" fmla="*/ 15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5" h="199">
                    <a:moveTo>
                      <a:pt x="365" y="156"/>
                    </a:moveTo>
                    <a:cubicBezTo>
                      <a:pt x="365" y="140"/>
                      <a:pt x="355" y="125"/>
                      <a:pt x="339" y="118"/>
                    </a:cubicBezTo>
                    <a:cubicBezTo>
                      <a:pt x="335" y="116"/>
                      <a:pt x="331" y="115"/>
                      <a:pt x="327" y="114"/>
                    </a:cubicBezTo>
                    <a:cubicBezTo>
                      <a:pt x="322" y="92"/>
                      <a:pt x="308" y="73"/>
                      <a:pt x="285" y="63"/>
                    </a:cubicBezTo>
                    <a:cubicBezTo>
                      <a:pt x="276" y="59"/>
                      <a:pt x="267" y="57"/>
                      <a:pt x="257" y="57"/>
                    </a:cubicBezTo>
                    <a:cubicBezTo>
                      <a:pt x="250" y="57"/>
                      <a:pt x="243" y="58"/>
                      <a:pt x="236" y="60"/>
                    </a:cubicBezTo>
                    <a:cubicBezTo>
                      <a:pt x="229" y="37"/>
                      <a:pt x="212" y="17"/>
                      <a:pt x="188" y="7"/>
                    </a:cubicBezTo>
                    <a:cubicBezTo>
                      <a:pt x="176" y="2"/>
                      <a:pt x="164" y="0"/>
                      <a:pt x="153" y="0"/>
                    </a:cubicBezTo>
                    <a:cubicBezTo>
                      <a:pt x="119" y="0"/>
                      <a:pt x="86" y="19"/>
                      <a:pt x="72" y="53"/>
                    </a:cubicBezTo>
                    <a:cubicBezTo>
                      <a:pt x="70" y="58"/>
                      <a:pt x="68" y="63"/>
                      <a:pt x="67" y="67"/>
                    </a:cubicBezTo>
                    <a:cubicBezTo>
                      <a:pt x="67" y="67"/>
                      <a:pt x="66" y="67"/>
                      <a:pt x="66" y="67"/>
                    </a:cubicBezTo>
                    <a:cubicBezTo>
                      <a:pt x="40" y="67"/>
                      <a:pt x="16" y="82"/>
                      <a:pt x="5" y="107"/>
                    </a:cubicBezTo>
                    <a:cubicBezTo>
                      <a:pt x="1" y="116"/>
                      <a:pt x="0" y="125"/>
                      <a:pt x="0" y="133"/>
                    </a:cubicBezTo>
                    <a:cubicBezTo>
                      <a:pt x="0" y="159"/>
                      <a:pt x="15" y="183"/>
                      <a:pt x="39" y="194"/>
                    </a:cubicBezTo>
                    <a:cubicBezTo>
                      <a:pt x="48" y="198"/>
                      <a:pt x="57" y="199"/>
                      <a:pt x="66" y="199"/>
                    </a:cubicBezTo>
                    <a:cubicBezTo>
                      <a:pt x="66" y="199"/>
                      <a:pt x="66" y="199"/>
                      <a:pt x="66" y="199"/>
                    </a:cubicBezTo>
                    <a:cubicBezTo>
                      <a:pt x="136" y="199"/>
                      <a:pt x="136" y="199"/>
                      <a:pt x="136" y="199"/>
                    </a:cubicBezTo>
                    <a:cubicBezTo>
                      <a:pt x="136" y="199"/>
                      <a:pt x="136" y="199"/>
                      <a:pt x="136" y="199"/>
                    </a:cubicBezTo>
                    <a:cubicBezTo>
                      <a:pt x="145" y="183"/>
                      <a:pt x="145" y="183"/>
                      <a:pt x="145" y="183"/>
                    </a:cubicBezTo>
                    <a:cubicBezTo>
                      <a:pt x="66" y="183"/>
                      <a:pt x="66" y="183"/>
                      <a:pt x="66" y="183"/>
                    </a:cubicBezTo>
                    <a:cubicBezTo>
                      <a:pt x="66" y="183"/>
                      <a:pt x="66" y="183"/>
                      <a:pt x="66" y="183"/>
                    </a:cubicBezTo>
                    <a:cubicBezTo>
                      <a:pt x="59" y="183"/>
                      <a:pt x="52" y="182"/>
                      <a:pt x="46" y="179"/>
                    </a:cubicBezTo>
                    <a:cubicBezTo>
                      <a:pt x="27" y="171"/>
                      <a:pt x="16" y="153"/>
                      <a:pt x="16" y="133"/>
                    </a:cubicBezTo>
                    <a:cubicBezTo>
                      <a:pt x="16" y="127"/>
                      <a:pt x="17" y="120"/>
                      <a:pt x="20" y="114"/>
                    </a:cubicBezTo>
                    <a:cubicBezTo>
                      <a:pt x="28" y="95"/>
                      <a:pt x="46" y="83"/>
                      <a:pt x="66" y="83"/>
                    </a:cubicBezTo>
                    <a:cubicBezTo>
                      <a:pt x="68" y="83"/>
                      <a:pt x="70" y="84"/>
                      <a:pt x="72" y="84"/>
                    </a:cubicBezTo>
                    <a:cubicBezTo>
                      <a:pt x="80" y="85"/>
                      <a:pt x="80" y="85"/>
                      <a:pt x="80" y="85"/>
                    </a:cubicBezTo>
                    <a:cubicBezTo>
                      <a:pt x="81" y="77"/>
                      <a:pt x="81" y="77"/>
                      <a:pt x="81" y="77"/>
                    </a:cubicBezTo>
                    <a:cubicBezTo>
                      <a:pt x="82" y="71"/>
                      <a:pt x="84" y="65"/>
                      <a:pt x="86" y="59"/>
                    </a:cubicBezTo>
                    <a:cubicBezTo>
                      <a:pt x="98" y="32"/>
                      <a:pt x="125" y="16"/>
                      <a:pt x="153" y="16"/>
                    </a:cubicBezTo>
                    <a:cubicBezTo>
                      <a:pt x="162" y="16"/>
                      <a:pt x="172" y="18"/>
                      <a:pt x="181" y="22"/>
                    </a:cubicBezTo>
                    <a:cubicBezTo>
                      <a:pt x="204" y="31"/>
                      <a:pt x="218" y="51"/>
                      <a:pt x="223" y="73"/>
                    </a:cubicBezTo>
                    <a:cubicBezTo>
                      <a:pt x="225" y="82"/>
                      <a:pt x="225" y="82"/>
                      <a:pt x="225" y="82"/>
                    </a:cubicBezTo>
                    <a:cubicBezTo>
                      <a:pt x="234" y="78"/>
                      <a:pt x="234" y="78"/>
                      <a:pt x="234" y="78"/>
                    </a:cubicBezTo>
                    <a:cubicBezTo>
                      <a:pt x="241" y="75"/>
                      <a:pt x="249" y="73"/>
                      <a:pt x="257" y="73"/>
                    </a:cubicBezTo>
                    <a:cubicBezTo>
                      <a:pt x="264" y="73"/>
                      <a:pt x="272" y="75"/>
                      <a:pt x="279" y="78"/>
                    </a:cubicBezTo>
                    <a:cubicBezTo>
                      <a:pt x="298" y="86"/>
                      <a:pt x="310" y="104"/>
                      <a:pt x="312" y="123"/>
                    </a:cubicBezTo>
                    <a:cubicBezTo>
                      <a:pt x="313" y="131"/>
                      <a:pt x="313" y="131"/>
                      <a:pt x="313" y="131"/>
                    </a:cubicBezTo>
                    <a:cubicBezTo>
                      <a:pt x="320" y="130"/>
                      <a:pt x="320" y="130"/>
                      <a:pt x="320" y="130"/>
                    </a:cubicBezTo>
                    <a:cubicBezTo>
                      <a:pt x="321" y="130"/>
                      <a:pt x="322" y="130"/>
                      <a:pt x="323" y="130"/>
                    </a:cubicBezTo>
                    <a:cubicBezTo>
                      <a:pt x="326" y="130"/>
                      <a:pt x="330" y="131"/>
                      <a:pt x="333" y="132"/>
                    </a:cubicBezTo>
                    <a:cubicBezTo>
                      <a:pt x="343" y="137"/>
                      <a:pt x="349" y="146"/>
                      <a:pt x="349" y="156"/>
                    </a:cubicBezTo>
                    <a:cubicBezTo>
                      <a:pt x="349" y="160"/>
                      <a:pt x="348" y="164"/>
                      <a:pt x="347" y="167"/>
                    </a:cubicBezTo>
                    <a:cubicBezTo>
                      <a:pt x="347" y="167"/>
                      <a:pt x="347" y="167"/>
                      <a:pt x="347" y="167"/>
                    </a:cubicBezTo>
                    <a:cubicBezTo>
                      <a:pt x="343" y="176"/>
                      <a:pt x="334" y="183"/>
                      <a:pt x="325" y="183"/>
                    </a:cubicBezTo>
                    <a:cubicBezTo>
                      <a:pt x="223" y="183"/>
                      <a:pt x="223" y="183"/>
                      <a:pt x="223" y="183"/>
                    </a:cubicBezTo>
                    <a:cubicBezTo>
                      <a:pt x="231" y="199"/>
                      <a:pt x="231" y="199"/>
                      <a:pt x="231" y="199"/>
                    </a:cubicBezTo>
                    <a:cubicBezTo>
                      <a:pt x="231" y="199"/>
                      <a:pt x="232" y="199"/>
                      <a:pt x="232" y="199"/>
                    </a:cubicBezTo>
                    <a:cubicBezTo>
                      <a:pt x="326" y="199"/>
                      <a:pt x="326" y="199"/>
                      <a:pt x="326" y="199"/>
                    </a:cubicBezTo>
                    <a:cubicBezTo>
                      <a:pt x="327" y="199"/>
                      <a:pt x="327" y="199"/>
                      <a:pt x="327" y="199"/>
                    </a:cubicBezTo>
                    <a:cubicBezTo>
                      <a:pt x="342" y="198"/>
                      <a:pt x="355" y="188"/>
                      <a:pt x="361" y="173"/>
                    </a:cubicBezTo>
                    <a:cubicBezTo>
                      <a:pt x="354" y="170"/>
                      <a:pt x="354" y="170"/>
                      <a:pt x="354" y="170"/>
                    </a:cubicBezTo>
                    <a:cubicBezTo>
                      <a:pt x="361" y="173"/>
                      <a:pt x="361" y="173"/>
                      <a:pt x="361" y="173"/>
                    </a:cubicBezTo>
                    <a:cubicBezTo>
                      <a:pt x="364" y="168"/>
                      <a:pt x="365" y="162"/>
                      <a:pt x="365" y="1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69"/>
              <p:cNvSpPr>
                <a:spLocks noEditPoints="1"/>
              </p:cNvSpPr>
              <p:nvPr/>
            </p:nvSpPr>
            <p:spPr bwMode="auto">
              <a:xfrm>
                <a:off x="4509453" y="1351280"/>
                <a:ext cx="1484312" cy="134937"/>
              </a:xfrm>
              <a:custGeom>
                <a:avLst/>
                <a:gdLst>
                  <a:gd name="T0" fmla="*/ 149 w 396"/>
                  <a:gd name="T1" fmla="*/ 0 h 36"/>
                  <a:gd name="T2" fmla="*/ 0 w 396"/>
                  <a:gd name="T3" fmla="*/ 0 h 36"/>
                  <a:gd name="T4" fmla="*/ 0 w 396"/>
                  <a:gd name="T5" fmla="*/ 36 h 36"/>
                  <a:gd name="T6" fmla="*/ 166 w 396"/>
                  <a:gd name="T7" fmla="*/ 36 h 36"/>
                  <a:gd name="T8" fmla="*/ 166 w 396"/>
                  <a:gd name="T9" fmla="*/ 12 h 36"/>
                  <a:gd name="T10" fmla="*/ 149 w 396"/>
                  <a:gd name="T11" fmla="*/ 0 h 36"/>
                  <a:gd name="T12" fmla="*/ 372 w 396"/>
                  <a:gd name="T13" fmla="*/ 0 h 36"/>
                  <a:gd name="T14" fmla="*/ 246 w 396"/>
                  <a:gd name="T15" fmla="*/ 0 h 36"/>
                  <a:gd name="T16" fmla="*/ 230 w 396"/>
                  <a:gd name="T17" fmla="*/ 12 h 36"/>
                  <a:gd name="T18" fmla="*/ 230 w 396"/>
                  <a:gd name="T19" fmla="*/ 36 h 36"/>
                  <a:gd name="T20" fmla="*/ 396 w 396"/>
                  <a:gd name="T21" fmla="*/ 36 h 36"/>
                  <a:gd name="T22" fmla="*/ 396 w 396"/>
                  <a:gd name="T23" fmla="*/ 24 h 36"/>
                  <a:gd name="T24" fmla="*/ 372 w 39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36">
                    <a:moveTo>
                      <a:pt x="149" y="0"/>
                    </a:moveTo>
                    <a:cubicBezTo>
                      <a:pt x="0" y="0"/>
                      <a:pt x="0" y="0"/>
                      <a:pt x="0" y="0"/>
                    </a:cubicBezTo>
                    <a:cubicBezTo>
                      <a:pt x="0" y="36"/>
                      <a:pt x="0" y="36"/>
                      <a:pt x="0" y="36"/>
                    </a:cubicBezTo>
                    <a:cubicBezTo>
                      <a:pt x="166" y="36"/>
                      <a:pt x="166" y="36"/>
                      <a:pt x="166" y="36"/>
                    </a:cubicBezTo>
                    <a:cubicBezTo>
                      <a:pt x="166" y="12"/>
                      <a:pt x="166" y="12"/>
                      <a:pt x="166" y="12"/>
                    </a:cubicBezTo>
                    <a:cubicBezTo>
                      <a:pt x="158" y="10"/>
                      <a:pt x="152" y="6"/>
                      <a:pt x="149" y="0"/>
                    </a:cubicBezTo>
                    <a:close/>
                    <a:moveTo>
                      <a:pt x="372" y="0"/>
                    </a:moveTo>
                    <a:cubicBezTo>
                      <a:pt x="246" y="0"/>
                      <a:pt x="246" y="0"/>
                      <a:pt x="246" y="0"/>
                    </a:cubicBezTo>
                    <a:cubicBezTo>
                      <a:pt x="243" y="6"/>
                      <a:pt x="237" y="10"/>
                      <a:pt x="230" y="12"/>
                    </a:cubicBezTo>
                    <a:cubicBezTo>
                      <a:pt x="230" y="36"/>
                      <a:pt x="230" y="36"/>
                      <a:pt x="230" y="36"/>
                    </a:cubicBezTo>
                    <a:cubicBezTo>
                      <a:pt x="396" y="36"/>
                      <a:pt x="396" y="36"/>
                      <a:pt x="396" y="36"/>
                    </a:cubicBezTo>
                    <a:cubicBezTo>
                      <a:pt x="396" y="24"/>
                      <a:pt x="396" y="24"/>
                      <a:pt x="396" y="24"/>
                    </a:cubicBezTo>
                    <a:cubicBezTo>
                      <a:pt x="396" y="10"/>
                      <a:pt x="385" y="0"/>
                      <a:pt x="3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70"/>
              <p:cNvSpPr>
                <a:spLocks/>
              </p:cNvSpPr>
              <p:nvPr/>
            </p:nvSpPr>
            <p:spPr bwMode="auto">
              <a:xfrm>
                <a:off x="4509453" y="1530668"/>
                <a:ext cx="1484312" cy="239712"/>
              </a:xfrm>
              <a:custGeom>
                <a:avLst/>
                <a:gdLst>
                  <a:gd name="T0" fmla="*/ 0 w 396"/>
                  <a:gd name="T1" fmla="*/ 40 h 64"/>
                  <a:gd name="T2" fmla="*/ 24 w 396"/>
                  <a:gd name="T3" fmla="*/ 64 h 64"/>
                  <a:gd name="T4" fmla="*/ 396 w 396"/>
                  <a:gd name="T5" fmla="*/ 64 h 64"/>
                  <a:gd name="T6" fmla="*/ 396 w 396"/>
                  <a:gd name="T7" fmla="*/ 0 h 64"/>
                  <a:gd name="T8" fmla="*/ 0 w 396"/>
                  <a:gd name="T9" fmla="*/ 0 h 64"/>
                  <a:gd name="T10" fmla="*/ 0 w 396"/>
                  <a:gd name="T11" fmla="*/ 40 h 64"/>
                </a:gdLst>
                <a:ahLst/>
                <a:cxnLst>
                  <a:cxn ang="0">
                    <a:pos x="T0" y="T1"/>
                  </a:cxn>
                  <a:cxn ang="0">
                    <a:pos x="T2" y="T3"/>
                  </a:cxn>
                  <a:cxn ang="0">
                    <a:pos x="T4" y="T5"/>
                  </a:cxn>
                  <a:cxn ang="0">
                    <a:pos x="T6" y="T7"/>
                  </a:cxn>
                  <a:cxn ang="0">
                    <a:pos x="T8" y="T9"/>
                  </a:cxn>
                  <a:cxn ang="0">
                    <a:pos x="T10" y="T11"/>
                  </a:cxn>
                </a:cxnLst>
                <a:rect l="0" t="0" r="r" b="b"/>
                <a:pathLst>
                  <a:path w="396" h="64">
                    <a:moveTo>
                      <a:pt x="0" y="40"/>
                    </a:moveTo>
                    <a:cubicBezTo>
                      <a:pt x="0" y="53"/>
                      <a:pt x="10" y="64"/>
                      <a:pt x="24" y="64"/>
                    </a:cubicBezTo>
                    <a:cubicBezTo>
                      <a:pt x="396" y="64"/>
                      <a:pt x="396" y="64"/>
                      <a:pt x="396" y="64"/>
                    </a:cubicBezTo>
                    <a:cubicBezTo>
                      <a:pt x="396" y="0"/>
                      <a:pt x="396" y="0"/>
                      <a:pt x="396" y="0"/>
                    </a:cubicBezTo>
                    <a:cubicBezTo>
                      <a:pt x="0" y="0"/>
                      <a:pt x="0" y="0"/>
                      <a:pt x="0" y="0"/>
                    </a:cubicBezTo>
                    <a:lnTo>
                      <a:pt x="0"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6229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zh-CN" altLang="en-US" dirty="0">
                <a:latin typeface="+mj-lt"/>
              </a:rPr>
              <a:t>攻击</a:t>
            </a:r>
            <a:r>
              <a:rPr lang="zh-CN" altLang="en-US" dirty="0" smtClean="0">
                <a:latin typeface="+mj-lt"/>
              </a:rPr>
              <a:t>者是从哪里来的？</a:t>
            </a:r>
            <a:endParaRPr lang="en-US" dirty="0" smtClean="0">
              <a:latin typeface="+mj-lt"/>
            </a:endParaRPr>
          </a:p>
        </p:txBody>
      </p:sp>
      <p:pic>
        <p:nvPicPr>
          <p:cNvPr id="2" name="Picture 1"/>
          <p:cNvPicPr>
            <a:picLocks noChangeAspect="1"/>
          </p:cNvPicPr>
          <p:nvPr/>
        </p:nvPicPr>
        <p:blipFill>
          <a:blip r:embed="rId3"/>
          <a:stretch>
            <a:fillRect/>
          </a:stretch>
        </p:blipFill>
        <p:spPr>
          <a:xfrm>
            <a:off x="474136" y="1104725"/>
            <a:ext cx="8163008" cy="3021225"/>
          </a:xfrm>
          <a:prstGeom prst="rect">
            <a:avLst/>
          </a:prstGeom>
        </p:spPr>
      </p:pic>
    </p:spTree>
    <p:extLst>
      <p:ext uri="{BB962C8B-B14F-4D97-AF65-F5344CB8AC3E}">
        <p14:creationId xmlns:p14="http://schemas.microsoft.com/office/powerpoint/2010/main" val="245895064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idx="4294967295"/>
          </p:nvPr>
        </p:nvSpPr>
        <p:spPr/>
        <p:txBody>
          <a:bodyPr anchor="ctr"/>
          <a:lstStyle/>
          <a:p>
            <a:pPr eaLnBrk="1" hangingPunct="1"/>
            <a:r>
              <a:rPr lang="zh-CN" altLang="en-US" dirty="0" smtClean="0">
                <a:ea typeface="宋体" panose="02010600030101010101" pitchFamily="2" charset="-122"/>
              </a:rPr>
              <a:t>用户采购的驱动力</a:t>
            </a:r>
          </a:p>
        </p:txBody>
      </p:sp>
      <p:sp>
        <p:nvSpPr>
          <p:cNvPr id="16" name="Rectangle 15"/>
          <p:cNvSpPr/>
          <p:nvPr/>
        </p:nvSpPr>
        <p:spPr bwMode="auto">
          <a:xfrm>
            <a:off x="2453879" y="926307"/>
            <a:ext cx="5211365" cy="617935"/>
          </a:xfrm>
          <a:prstGeom prst="rect">
            <a:avLst/>
          </a:prstGeom>
          <a:solidFill>
            <a:schemeClr val="accent1">
              <a:lumMod val="40000"/>
              <a:lumOff val="6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lIns="137160" rIns="34290"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latin typeface="Calibri" panose="020F0502020204030204" pitchFamily="34" charset="0"/>
              </a:rPr>
              <a:t>1</a:t>
            </a:r>
            <a:r>
              <a:rPr lang="zh-CN" altLang="en-US" sz="1350" dirty="0" smtClean="0">
                <a:latin typeface="Calibri" panose="020F0502020204030204" pitchFamily="34" charset="0"/>
              </a:rPr>
              <a:t>、信息安全等级保护</a:t>
            </a:r>
            <a:endParaRPr lang="en-US" altLang="zh-CN" sz="1350" dirty="0" smtClean="0">
              <a:latin typeface="Calibri" panose="020F0502020204030204" pitchFamily="34" charset="0"/>
            </a:endParaRPr>
          </a:p>
          <a:p>
            <a:pPr eaLnBrk="1" hangingPunct="1"/>
            <a:r>
              <a:rPr lang="en-US" altLang="zh-CN" sz="1350" dirty="0" smtClean="0">
                <a:latin typeface="Calibri" panose="020F0502020204030204" pitchFamily="34" charset="0"/>
              </a:rPr>
              <a:t>2</a:t>
            </a:r>
            <a:r>
              <a:rPr lang="zh-CN" altLang="en-US" sz="1350" dirty="0" smtClean="0">
                <a:latin typeface="Calibri" panose="020F0502020204030204" pitchFamily="34" charset="0"/>
              </a:rPr>
              <a:t>、</a:t>
            </a:r>
            <a:r>
              <a:rPr lang="en-US" altLang="zh-CN" sz="1350" dirty="0" smtClean="0">
                <a:latin typeface="Calibri" panose="020F0502020204030204" pitchFamily="34" charset="0"/>
              </a:rPr>
              <a:t>ISO27001</a:t>
            </a:r>
            <a:endParaRPr lang="en-US" altLang="en-US" sz="1350" dirty="0">
              <a:latin typeface="Calibri" panose="020F0502020204030204" pitchFamily="34" charset="0"/>
            </a:endParaRPr>
          </a:p>
        </p:txBody>
      </p:sp>
      <p:sp>
        <p:nvSpPr>
          <p:cNvPr id="21" name="Rectangle 20"/>
          <p:cNvSpPr/>
          <p:nvPr/>
        </p:nvSpPr>
        <p:spPr bwMode="auto">
          <a:xfrm>
            <a:off x="2453879" y="1851423"/>
            <a:ext cx="5211365" cy="616744"/>
          </a:xfrm>
          <a:prstGeom prst="rect">
            <a:avLst/>
          </a:prstGeom>
          <a:solidFill>
            <a:schemeClr val="accent1">
              <a:lumMod val="40000"/>
              <a:lumOff val="6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lIns="137160" rIns="34290" anchor="ctr"/>
          <a:lstStyle>
            <a:lvl1pPr marL="109538" indent="-109538"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latin typeface="Calibri" panose="020F0502020204030204" pitchFamily="34" charset="0"/>
              </a:rPr>
              <a:t>1</a:t>
            </a:r>
            <a:r>
              <a:rPr lang="zh-CN" altLang="en-US" sz="1350" dirty="0" smtClean="0">
                <a:latin typeface="Calibri" panose="020F0502020204030204" pitchFamily="34" charset="0"/>
              </a:rPr>
              <a:t>、</a:t>
            </a:r>
            <a:r>
              <a:rPr lang="zh-CN" altLang="en-US" sz="1400" dirty="0" smtClean="0"/>
              <a:t>进一步</a:t>
            </a:r>
            <a:r>
              <a:rPr lang="zh-CN" altLang="en-US" sz="1400" dirty="0"/>
              <a:t>强化开发测试系统及合作伙伴人员安全管理的</a:t>
            </a:r>
            <a:r>
              <a:rPr lang="zh-CN" altLang="en-US" sz="1400" dirty="0" smtClean="0"/>
              <a:t>通知</a:t>
            </a:r>
            <a:endParaRPr lang="en-US" altLang="zh-CN" sz="1400" dirty="0" smtClean="0"/>
          </a:p>
          <a:p>
            <a:pPr eaLnBrk="1" hangingPunct="1"/>
            <a:r>
              <a:rPr lang="en-US" altLang="zh-CN" sz="1350" dirty="0" smtClean="0">
                <a:latin typeface="Calibri" panose="020F0502020204030204" pitchFamily="34" charset="0"/>
              </a:rPr>
              <a:t>2</a:t>
            </a:r>
            <a:r>
              <a:rPr lang="zh-CN" altLang="en-US" sz="1350" dirty="0" smtClean="0">
                <a:latin typeface="Calibri" panose="020F0502020204030204" pitchFamily="34" charset="0"/>
              </a:rPr>
              <a:t>、</a:t>
            </a:r>
            <a:r>
              <a:rPr lang="zh-CN" altLang="en-US" sz="1400" dirty="0" smtClean="0"/>
              <a:t>中国</a:t>
            </a:r>
            <a:r>
              <a:rPr lang="zh-CN" altLang="en-US" sz="1400" dirty="0"/>
              <a:t>移动第三方管理</a:t>
            </a:r>
            <a:r>
              <a:rPr lang="zh-CN" altLang="en-US" sz="1400" dirty="0" smtClean="0"/>
              <a:t>办法</a:t>
            </a:r>
            <a:endParaRPr lang="en-US" altLang="zh-CN" sz="1400" dirty="0" smtClean="0"/>
          </a:p>
          <a:p>
            <a:pPr eaLnBrk="1" hangingPunct="1"/>
            <a:r>
              <a:rPr lang="en-US" altLang="zh-CN" sz="1400" dirty="0" smtClean="0">
                <a:latin typeface="Calibri" panose="020F0502020204030204" pitchFamily="34" charset="0"/>
              </a:rPr>
              <a:t>3</a:t>
            </a:r>
            <a:r>
              <a:rPr lang="zh-CN" altLang="en-US" sz="1400" dirty="0">
                <a:latin typeface="Calibri" panose="020F0502020204030204" pitchFamily="34" charset="0"/>
              </a:rPr>
              <a:t>、</a:t>
            </a:r>
            <a:r>
              <a:rPr lang="zh-CN" altLang="en-US" sz="1400" dirty="0" smtClean="0">
                <a:latin typeface="Calibri" panose="020F0502020204030204" pitchFamily="34" charset="0"/>
              </a:rPr>
              <a:t>工信部</a:t>
            </a:r>
            <a:r>
              <a:rPr lang="zh-CN" altLang="en-US" sz="1400" dirty="0">
                <a:latin typeface="Calibri" panose="020F0502020204030204" pitchFamily="34" charset="0"/>
              </a:rPr>
              <a:t>关于加强电信和互联网行业网络安全工作</a:t>
            </a:r>
            <a:r>
              <a:rPr lang="zh-CN" altLang="en-US" sz="1400" dirty="0" smtClean="0">
                <a:latin typeface="Calibri" panose="020F0502020204030204" pitchFamily="34" charset="0"/>
              </a:rPr>
              <a:t>的</a:t>
            </a:r>
            <a:r>
              <a:rPr lang="en-US" altLang="zh-CN" sz="1400" dirty="0" smtClean="0">
                <a:latin typeface="Calibri" panose="020F0502020204030204" pitchFamily="34" charset="0"/>
              </a:rPr>
              <a:t>368</a:t>
            </a:r>
            <a:r>
              <a:rPr lang="zh-CN" altLang="en-US" sz="1400" dirty="0">
                <a:latin typeface="Calibri" panose="020F0502020204030204" pitchFamily="34" charset="0"/>
              </a:rPr>
              <a:t>号文</a:t>
            </a:r>
            <a:endParaRPr lang="en-US" altLang="zh-CN" sz="1350" dirty="0">
              <a:latin typeface="Calibri" panose="020F0502020204030204" pitchFamily="34" charset="0"/>
            </a:endParaRPr>
          </a:p>
        </p:txBody>
      </p:sp>
      <p:sp>
        <p:nvSpPr>
          <p:cNvPr id="24" name="Rectangle 23"/>
          <p:cNvSpPr/>
          <p:nvPr/>
        </p:nvSpPr>
        <p:spPr bwMode="auto">
          <a:xfrm>
            <a:off x="2453879" y="2777728"/>
            <a:ext cx="5211365" cy="822722"/>
          </a:xfrm>
          <a:prstGeom prst="rect">
            <a:avLst/>
          </a:prstGeom>
          <a:solidFill>
            <a:schemeClr val="accent1">
              <a:lumMod val="40000"/>
              <a:lumOff val="6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lIns="137160" rIns="34290" anchor="ctr"/>
          <a:lstStyle>
            <a:lvl1pPr marL="109538" indent="-109538"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latin typeface="Calibri" panose="020F0502020204030204" pitchFamily="34" charset="0"/>
              </a:rPr>
              <a:t>1</a:t>
            </a:r>
            <a:r>
              <a:rPr lang="zh-CN" altLang="en-US" sz="1350" dirty="0" smtClean="0">
                <a:latin typeface="Calibri" panose="020F0502020204030204" pitchFamily="34" charset="0"/>
              </a:rPr>
              <a:t>、</a:t>
            </a:r>
            <a:r>
              <a:rPr lang="en-US" altLang="zh-CN" sz="1400" dirty="0"/>
              <a:t> PCI DSS</a:t>
            </a:r>
            <a:r>
              <a:rPr lang="zh-CN" altLang="en-US" sz="1400" dirty="0"/>
              <a:t>支付卡行业数据安全</a:t>
            </a:r>
            <a:r>
              <a:rPr lang="zh-CN" altLang="en-US" sz="1400" dirty="0" smtClean="0"/>
              <a:t>标准</a:t>
            </a:r>
            <a:endParaRPr lang="en-US" altLang="zh-CN" sz="1400" dirty="0" smtClean="0"/>
          </a:p>
          <a:p>
            <a:pPr eaLnBrk="1" hangingPunct="1"/>
            <a:r>
              <a:rPr lang="en-US" altLang="zh-CN" sz="1350" dirty="0" smtClean="0">
                <a:latin typeface="Calibri" panose="020F0502020204030204" pitchFamily="34" charset="0"/>
              </a:rPr>
              <a:t>2</a:t>
            </a:r>
            <a:r>
              <a:rPr lang="zh-CN" altLang="en-US" sz="1350" dirty="0" smtClean="0">
                <a:latin typeface="Calibri" panose="020F0502020204030204" pitchFamily="34" charset="0"/>
              </a:rPr>
              <a:t>、</a:t>
            </a:r>
            <a:r>
              <a:rPr lang="zh-CN" altLang="en-US" sz="1400" dirty="0"/>
              <a:t>网上银行系统信息安全通用</a:t>
            </a:r>
            <a:r>
              <a:rPr lang="zh-CN" altLang="en-US" sz="1400" dirty="0" smtClean="0"/>
              <a:t>规范</a:t>
            </a:r>
            <a:endParaRPr lang="en-US" altLang="zh-CN" sz="1400" dirty="0" smtClean="0"/>
          </a:p>
          <a:p>
            <a:pPr eaLnBrk="1" hangingPunct="1"/>
            <a:r>
              <a:rPr lang="en-US" altLang="zh-CN" sz="1350" dirty="0" smtClean="0">
                <a:latin typeface="Calibri" panose="020F0502020204030204" pitchFamily="34" charset="0"/>
              </a:rPr>
              <a:t>3</a:t>
            </a:r>
            <a:r>
              <a:rPr lang="zh-CN" altLang="en-US" sz="1350" dirty="0" smtClean="0">
                <a:latin typeface="Calibri" panose="020F0502020204030204" pitchFamily="34" charset="0"/>
              </a:rPr>
              <a:t>、</a:t>
            </a:r>
            <a:r>
              <a:rPr lang="zh-CN" altLang="en-US" sz="1400" dirty="0"/>
              <a:t>电子银行业务管理办法及电子银行安全评估指引</a:t>
            </a:r>
            <a:endParaRPr lang="en-US" altLang="en-US" sz="1350" dirty="0">
              <a:latin typeface="Calibri" panose="020F0502020204030204" pitchFamily="34" charset="0"/>
            </a:endParaRPr>
          </a:p>
        </p:txBody>
      </p:sp>
      <p:grpSp>
        <p:nvGrpSpPr>
          <p:cNvPr id="2" name="Group 58"/>
          <p:cNvGrpSpPr>
            <a:grpSpLocks noChangeAspect="1"/>
          </p:cNvGrpSpPr>
          <p:nvPr/>
        </p:nvGrpSpPr>
        <p:grpSpPr bwMode="auto">
          <a:xfrm>
            <a:off x="1426369" y="1725216"/>
            <a:ext cx="788194" cy="928688"/>
            <a:chOff x="738" y="1986"/>
            <a:chExt cx="997" cy="1175"/>
          </a:xfrm>
        </p:grpSpPr>
        <p:sp>
          <p:nvSpPr>
            <p:cNvPr id="13" name="Oval 994"/>
            <p:cNvSpPr>
              <a:spLocks noChangeArrowheads="1"/>
            </p:cNvSpPr>
            <p:nvPr/>
          </p:nvSpPr>
          <p:spPr bwMode="auto">
            <a:xfrm>
              <a:off x="821" y="2845"/>
              <a:ext cx="842" cy="316"/>
            </a:xfrm>
            <a:prstGeom prst="ellipse">
              <a:avLst/>
            </a:prstGeom>
            <a:gradFill rotWithShape="1">
              <a:gsLst>
                <a:gs pos="0">
                  <a:schemeClr val="bg2"/>
                </a:gs>
                <a:gs pos="100000">
                  <a:schemeClr val="bg2">
                    <a:gamma/>
                    <a:tint val="0"/>
                    <a:invGamma/>
                  </a:schemeClr>
                </a:gs>
              </a:gsLst>
              <a:path path="shape">
                <a:fillToRect l="50000" t="50000" r="50000" b="50000"/>
              </a:path>
            </a:gradFill>
            <a:ln w="12700" algn="ctr">
              <a:no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sp>
          <p:nvSpPr>
            <p:cNvPr id="24608" name="Oval 60"/>
            <p:cNvSpPr>
              <a:spLocks noChangeArrowheads="1"/>
            </p:cNvSpPr>
            <p:nvPr/>
          </p:nvSpPr>
          <p:spPr bwMode="auto">
            <a:xfrm>
              <a:off x="738" y="1986"/>
              <a:ext cx="997" cy="997"/>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dirty="0">
                  <a:latin typeface="Calibri" panose="020F0502020204030204" pitchFamily="34" charset="0"/>
                </a:rPr>
                <a:t>电信</a:t>
              </a:r>
            </a:p>
          </p:txBody>
        </p:sp>
        <p:sp>
          <p:nvSpPr>
            <p:cNvPr id="15" name="Oval 1000"/>
            <p:cNvSpPr>
              <a:spLocks noChangeArrowheads="1"/>
            </p:cNvSpPr>
            <p:nvPr/>
          </p:nvSpPr>
          <p:spPr bwMode="auto">
            <a:xfrm>
              <a:off x="947" y="2012"/>
              <a:ext cx="577" cy="256"/>
            </a:xfrm>
            <a:prstGeom prst="ellipse">
              <a:avLst/>
            </a:prstGeom>
            <a:gradFill rotWithShape="1">
              <a:gsLst>
                <a:gs pos="0">
                  <a:schemeClr val="bg1">
                    <a:alpha val="85001"/>
                  </a:schemeClr>
                </a:gs>
                <a:gs pos="100000">
                  <a:schemeClr val="bg1">
                    <a:gamma/>
                    <a:tint val="85882"/>
                    <a:invGamma/>
                    <a:alpha val="0"/>
                  </a:schemeClr>
                </a:gs>
              </a:gsLst>
              <a:lin ang="5400000" scaled="1"/>
            </a:gradFill>
            <a:ln w="12700" algn="ctr">
              <a:noFill/>
              <a:round/>
              <a:headEnd/>
              <a:tailEnd/>
            </a:ln>
            <a:effec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grpSp>
      <p:grpSp>
        <p:nvGrpSpPr>
          <p:cNvPr id="3" name="Group 62"/>
          <p:cNvGrpSpPr>
            <a:grpSpLocks noChangeAspect="1"/>
          </p:cNvGrpSpPr>
          <p:nvPr/>
        </p:nvGrpSpPr>
        <p:grpSpPr bwMode="auto">
          <a:xfrm>
            <a:off x="1426369" y="800100"/>
            <a:ext cx="788194" cy="928688"/>
            <a:chOff x="738" y="1986"/>
            <a:chExt cx="997" cy="1175"/>
          </a:xfrm>
        </p:grpSpPr>
        <p:sp>
          <p:nvSpPr>
            <p:cNvPr id="18" name="Oval 994"/>
            <p:cNvSpPr>
              <a:spLocks noChangeArrowheads="1"/>
            </p:cNvSpPr>
            <p:nvPr/>
          </p:nvSpPr>
          <p:spPr bwMode="auto">
            <a:xfrm>
              <a:off x="821" y="2845"/>
              <a:ext cx="842" cy="316"/>
            </a:xfrm>
            <a:prstGeom prst="ellipse">
              <a:avLst/>
            </a:prstGeom>
            <a:gradFill rotWithShape="1">
              <a:gsLst>
                <a:gs pos="0">
                  <a:schemeClr val="bg2"/>
                </a:gs>
                <a:gs pos="100000">
                  <a:schemeClr val="bg2">
                    <a:gamma/>
                    <a:tint val="0"/>
                    <a:invGamma/>
                  </a:schemeClr>
                </a:gs>
              </a:gsLst>
              <a:path path="shape">
                <a:fillToRect l="50000" t="50000" r="50000" b="50000"/>
              </a:path>
            </a:gradFill>
            <a:ln w="12700" algn="ctr">
              <a:no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latin typeface="Calibri" panose="020F0502020204030204" pitchFamily="34" charset="0"/>
                <a:ea typeface="ＭＳ Ｐゴシック" panose="020B0600070205080204" pitchFamily="34" charset="-128"/>
              </a:endParaRPr>
            </a:p>
          </p:txBody>
        </p:sp>
        <p:sp>
          <p:nvSpPr>
            <p:cNvPr id="24605" name="Oval 64"/>
            <p:cNvSpPr>
              <a:spLocks noChangeArrowheads="1"/>
            </p:cNvSpPr>
            <p:nvPr/>
          </p:nvSpPr>
          <p:spPr bwMode="auto">
            <a:xfrm>
              <a:off x="738" y="1986"/>
              <a:ext cx="997" cy="997"/>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dirty="0" smtClean="0">
                  <a:latin typeface="Calibri" panose="020F0502020204030204" pitchFamily="34" charset="0"/>
                </a:rPr>
                <a:t>国家</a:t>
              </a:r>
              <a:endParaRPr lang="zh-CN" altLang="en-US" sz="1650" b="1" dirty="0">
                <a:latin typeface="Calibri" panose="020F0502020204030204" pitchFamily="34" charset="0"/>
              </a:endParaRPr>
            </a:p>
          </p:txBody>
        </p:sp>
        <p:sp>
          <p:nvSpPr>
            <p:cNvPr id="20" name="Oval 1000"/>
            <p:cNvSpPr>
              <a:spLocks noChangeArrowheads="1"/>
            </p:cNvSpPr>
            <p:nvPr/>
          </p:nvSpPr>
          <p:spPr bwMode="auto">
            <a:xfrm>
              <a:off x="947" y="2012"/>
              <a:ext cx="577" cy="256"/>
            </a:xfrm>
            <a:prstGeom prst="ellipse">
              <a:avLst/>
            </a:prstGeom>
            <a:gradFill rotWithShape="1">
              <a:gsLst>
                <a:gs pos="0">
                  <a:schemeClr val="bg1">
                    <a:alpha val="85001"/>
                  </a:schemeClr>
                </a:gs>
                <a:gs pos="100000">
                  <a:schemeClr val="bg1">
                    <a:gamma/>
                    <a:tint val="85882"/>
                    <a:invGamma/>
                    <a:alpha val="0"/>
                  </a:schemeClr>
                </a:gs>
              </a:gsLst>
              <a:lin ang="5400000" scaled="1"/>
            </a:gradFill>
            <a:ln w="12700" algn="ctr">
              <a:noFill/>
              <a:round/>
              <a:headEnd/>
              <a:tailEnd/>
            </a:ln>
            <a:effec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latin typeface="Calibri" panose="020F0502020204030204" pitchFamily="34" charset="0"/>
                <a:ea typeface="ＭＳ Ｐゴシック" panose="020B0600070205080204" pitchFamily="34" charset="-128"/>
              </a:endParaRPr>
            </a:p>
          </p:txBody>
        </p:sp>
      </p:grpSp>
      <p:grpSp>
        <p:nvGrpSpPr>
          <p:cNvPr id="4" name="Group 66"/>
          <p:cNvGrpSpPr>
            <a:grpSpLocks noChangeAspect="1"/>
          </p:cNvGrpSpPr>
          <p:nvPr/>
        </p:nvGrpSpPr>
        <p:grpSpPr bwMode="auto">
          <a:xfrm>
            <a:off x="1426369" y="2786062"/>
            <a:ext cx="788194" cy="928688"/>
            <a:chOff x="738" y="1986"/>
            <a:chExt cx="997" cy="1175"/>
          </a:xfrm>
        </p:grpSpPr>
        <p:sp>
          <p:nvSpPr>
            <p:cNvPr id="23" name="Oval 994"/>
            <p:cNvSpPr>
              <a:spLocks noChangeArrowheads="1"/>
            </p:cNvSpPr>
            <p:nvPr/>
          </p:nvSpPr>
          <p:spPr bwMode="auto">
            <a:xfrm>
              <a:off x="821" y="2845"/>
              <a:ext cx="842" cy="316"/>
            </a:xfrm>
            <a:prstGeom prst="ellipse">
              <a:avLst/>
            </a:prstGeom>
            <a:gradFill rotWithShape="1">
              <a:gsLst>
                <a:gs pos="0">
                  <a:schemeClr val="bg2"/>
                </a:gs>
                <a:gs pos="100000">
                  <a:schemeClr val="bg2">
                    <a:gamma/>
                    <a:tint val="0"/>
                    <a:invGamma/>
                  </a:schemeClr>
                </a:gs>
              </a:gsLst>
              <a:path path="shape">
                <a:fillToRect l="50000" t="50000" r="50000" b="50000"/>
              </a:path>
            </a:gradFill>
            <a:ln w="12700" algn="ctr">
              <a:no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sp>
          <p:nvSpPr>
            <p:cNvPr id="24602" name="Oval 68"/>
            <p:cNvSpPr>
              <a:spLocks noChangeArrowheads="1"/>
            </p:cNvSpPr>
            <p:nvPr/>
          </p:nvSpPr>
          <p:spPr bwMode="auto">
            <a:xfrm>
              <a:off x="738" y="1986"/>
              <a:ext cx="997" cy="997"/>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dirty="0" smtClean="0">
                  <a:latin typeface="Calibri" panose="020F0502020204030204" pitchFamily="34" charset="0"/>
                </a:rPr>
                <a:t>金融</a:t>
              </a:r>
              <a:endParaRPr lang="zh-CN" altLang="en-US" sz="1350" b="1" dirty="0">
                <a:latin typeface="Calibri" panose="020F0502020204030204" pitchFamily="34" charset="0"/>
              </a:endParaRPr>
            </a:p>
          </p:txBody>
        </p:sp>
        <p:sp>
          <p:nvSpPr>
            <p:cNvPr id="26" name="Oval 1000"/>
            <p:cNvSpPr>
              <a:spLocks noChangeArrowheads="1"/>
            </p:cNvSpPr>
            <p:nvPr/>
          </p:nvSpPr>
          <p:spPr bwMode="auto">
            <a:xfrm>
              <a:off x="947" y="2012"/>
              <a:ext cx="577" cy="256"/>
            </a:xfrm>
            <a:prstGeom prst="ellipse">
              <a:avLst/>
            </a:prstGeom>
            <a:gradFill rotWithShape="1">
              <a:gsLst>
                <a:gs pos="0">
                  <a:schemeClr val="bg1">
                    <a:alpha val="85001"/>
                  </a:schemeClr>
                </a:gs>
                <a:gs pos="100000">
                  <a:schemeClr val="bg1">
                    <a:gamma/>
                    <a:tint val="85882"/>
                    <a:invGamma/>
                    <a:alpha val="0"/>
                  </a:schemeClr>
                </a:gs>
              </a:gsLst>
              <a:lin ang="5400000" scaled="1"/>
            </a:gradFill>
            <a:ln w="12700" algn="ctr">
              <a:noFill/>
              <a:round/>
              <a:headEnd/>
              <a:tailEnd/>
            </a:ln>
            <a:effec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grpSp>
      <p:sp>
        <p:nvSpPr>
          <p:cNvPr id="24593" name="Slide Number Placeholder 4"/>
          <p:cNvSpPr txBox="1">
            <a:spLocks noGrp="1"/>
          </p:cNvSpPr>
          <p:nvPr/>
        </p:nvSpPr>
        <p:spPr bwMode="white">
          <a:xfrm>
            <a:off x="7554517" y="4798219"/>
            <a:ext cx="115490" cy="11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68580" bIns="68580"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fld id="{3C8BCEE6-78E6-4EBC-AE73-D6EAC96E7F7E}" type="slidenum">
              <a:rPr lang="en-US" altLang="zh-CN" sz="750" b="1">
                <a:solidFill>
                  <a:schemeClr val="bg1"/>
                </a:solidFill>
                <a:latin typeface="Calibri" panose="020F0502020204030204" pitchFamily="34" charset="0"/>
              </a:rPr>
              <a:pPr algn="ctr"/>
              <a:t>8</a:t>
            </a:fld>
            <a:endParaRPr lang="en-US" altLang="zh-CN" sz="750" b="1">
              <a:solidFill>
                <a:schemeClr val="bg1"/>
              </a:solidFill>
              <a:latin typeface="Calibri" panose="020F0502020204030204" pitchFamily="34" charset="0"/>
            </a:endParaRPr>
          </a:p>
        </p:txBody>
      </p:sp>
      <p:grpSp>
        <p:nvGrpSpPr>
          <p:cNvPr id="6" name="Group 70"/>
          <p:cNvGrpSpPr>
            <a:grpSpLocks noChangeAspect="1"/>
          </p:cNvGrpSpPr>
          <p:nvPr/>
        </p:nvGrpSpPr>
        <p:grpSpPr bwMode="auto">
          <a:xfrm>
            <a:off x="1426369" y="3723085"/>
            <a:ext cx="788194" cy="928688"/>
            <a:chOff x="738" y="1986"/>
            <a:chExt cx="997" cy="1175"/>
          </a:xfrm>
        </p:grpSpPr>
        <p:sp>
          <p:nvSpPr>
            <p:cNvPr id="34" name="Oval 994"/>
            <p:cNvSpPr>
              <a:spLocks noChangeArrowheads="1"/>
            </p:cNvSpPr>
            <p:nvPr/>
          </p:nvSpPr>
          <p:spPr bwMode="auto">
            <a:xfrm>
              <a:off x="821" y="2845"/>
              <a:ext cx="842" cy="316"/>
            </a:xfrm>
            <a:prstGeom prst="ellipse">
              <a:avLst/>
            </a:prstGeom>
            <a:gradFill rotWithShape="1">
              <a:gsLst>
                <a:gs pos="0">
                  <a:schemeClr val="bg2"/>
                </a:gs>
                <a:gs pos="100000">
                  <a:schemeClr val="bg2">
                    <a:gamma/>
                    <a:tint val="0"/>
                    <a:invGamma/>
                  </a:schemeClr>
                </a:gs>
              </a:gsLst>
              <a:path path="shape">
                <a:fillToRect l="50000" t="50000" r="50000" b="50000"/>
              </a:path>
            </a:gradFill>
            <a:ln w="12700" algn="ctr">
              <a:no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sp>
          <p:nvSpPr>
            <p:cNvPr id="24597" name="Oval 72"/>
            <p:cNvSpPr>
              <a:spLocks noChangeArrowheads="1"/>
            </p:cNvSpPr>
            <p:nvPr/>
          </p:nvSpPr>
          <p:spPr bwMode="auto">
            <a:xfrm>
              <a:off x="738" y="1986"/>
              <a:ext cx="997" cy="997"/>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dirty="0" smtClean="0">
                  <a:latin typeface="Calibri" panose="020F0502020204030204" pitchFamily="34" charset="0"/>
                </a:rPr>
                <a:t>其他</a:t>
              </a:r>
              <a:endParaRPr lang="zh-CN" altLang="en-US" sz="1650" b="1" dirty="0">
                <a:latin typeface="Calibri" panose="020F0502020204030204" pitchFamily="34" charset="0"/>
              </a:endParaRPr>
            </a:p>
          </p:txBody>
        </p:sp>
        <p:sp>
          <p:nvSpPr>
            <p:cNvPr id="36" name="Oval 1000"/>
            <p:cNvSpPr>
              <a:spLocks noChangeArrowheads="1"/>
            </p:cNvSpPr>
            <p:nvPr/>
          </p:nvSpPr>
          <p:spPr bwMode="auto">
            <a:xfrm>
              <a:off x="947" y="2012"/>
              <a:ext cx="577" cy="256"/>
            </a:xfrm>
            <a:prstGeom prst="ellipse">
              <a:avLst/>
            </a:prstGeom>
            <a:gradFill rotWithShape="1">
              <a:gsLst>
                <a:gs pos="0">
                  <a:schemeClr val="bg1">
                    <a:alpha val="85001"/>
                  </a:schemeClr>
                </a:gs>
                <a:gs pos="100000">
                  <a:schemeClr val="bg1">
                    <a:gamma/>
                    <a:tint val="85882"/>
                    <a:invGamma/>
                    <a:alpha val="0"/>
                  </a:schemeClr>
                </a:gs>
              </a:gsLst>
              <a:lin ang="5400000" scaled="1"/>
            </a:gradFill>
            <a:ln w="12700" algn="ctr">
              <a:noFill/>
              <a:round/>
              <a:headEnd/>
              <a:tailEnd/>
            </a:ln>
            <a:effec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50" b="1">
                <a:solidFill>
                  <a:schemeClr val="bg1"/>
                </a:solidFill>
                <a:latin typeface="Calibri" panose="020F0502020204030204" pitchFamily="34" charset="0"/>
                <a:ea typeface="ＭＳ Ｐゴシック" panose="020B0600070205080204" pitchFamily="34" charset="-128"/>
              </a:endParaRPr>
            </a:p>
          </p:txBody>
        </p:sp>
      </p:grpSp>
      <p:sp>
        <p:nvSpPr>
          <p:cNvPr id="27" name="Rectangle 26"/>
          <p:cNvSpPr/>
          <p:nvPr/>
        </p:nvSpPr>
        <p:spPr bwMode="auto">
          <a:xfrm>
            <a:off x="2453878" y="3743635"/>
            <a:ext cx="5211365" cy="822722"/>
          </a:xfrm>
          <a:prstGeom prst="rect">
            <a:avLst/>
          </a:prstGeom>
          <a:solidFill>
            <a:schemeClr val="accent1">
              <a:lumMod val="40000"/>
              <a:lumOff val="6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lIns="137160" rIns="34290" anchor="ctr"/>
          <a:lstStyle>
            <a:lvl1pPr marL="109538" indent="-109538"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latin typeface="Calibri" panose="020F0502020204030204" pitchFamily="34" charset="0"/>
              </a:rPr>
              <a:t>1</a:t>
            </a:r>
            <a:r>
              <a:rPr lang="zh-CN" altLang="en-US" sz="1350" dirty="0" smtClean="0">
                <a:latin typeface="Calibri" panose="020F0502020204030204" pitchFamily="34" charset="0"/>
              </a:rPr>
              <a:t>、</a:t>
            </a:r>
            <a:r>
              <a:rPr lang="en-US" altLang="zh-CN" sz="1400" dirty="0"/>
              <a:t> </a:t>
            </a:r>
            <a:r>
              <a:rPr lang="zh-CN" altLang="en-US" sz="1400" dirty="0" smtClean="0"/>
              <a:t>保监会</a:t>
            </a:r>
            <a:r>
              <a:rPr lang="en-US" altLang="zh-CN" sz="1400" dirty="0" smtClean="0"/>
              <a:t>2014</a:t>
            </a:r>
            <a:r>
              <a:rPr lang="zh-CN" altLang="en-US" sz="1400" dirty="0" smtClean="0"/>
              <a:t>年加强网站系统安全防范工作的紧急通报</a:t>
            </a:r>
            <a:endParaRPr lang="en-US" altLang="zh-CN" sz="1400" dirty="0" smtClean="0"/>
          </a:p>
          <a:p>
            <a:pPr eaLnBrk="1" hangingPunct="1"/>
            <a:r>
              <a:rPr lang="en-US" altLang="en-US" sz="1400" dirty="0" smtClean="0">
                <a:latin typeface="Calibri" panose="020F0502020204030204" pitchFamily="34" charset="0"/>
              </a:rPr>
              <a:t>2</a:t>
            </a:r>
            <a:r>
              <a:rPr lang="zh-CN" altLang="en-US" sz="1400" dirty="0" smtClean="0">
                <a:latin typeface="Calibri" panose="020F0502020204030204" pitchFamily="34" charset="0"/>
              </a:rPr>
              <a:t>、国家</a:t>
            </a:r>
            <a:r>
              <a:rPr lang="zh-CN" altLang="en-US" sz="1400" dirty="0">
                <a:latin typeface="Calibri" panose="020F0502020204030204" pitchFamily="34" charset="0"/>
              </a:rPr>
              <a:t>电网信通</a:t>
            </a:r>
            <a:r>
              <a:rPr lang="en-US" altLang="zh-CN" sz="1400" dirty="0">
                <a:latin typeface="Calibri" panose="020F0502020204030204" pitchFamily="34" charset="0"/>
              </a:rPr>
              <a:t>〔2014〕138</a:t>
            </a:r>
            <a:r>
              <a:rPr lang="zh-CN" altLang="en-US" sz="1400" dirty="0">
                <a:latin typeface="Calibri" panose="020F0502020204030204" pitchFamily="34" charset="0"/>
              </a:rPr>
              <a:t>号</a:t>
            </a:r>
            <a:r>
              <a:rPr lang="en-US" altLang="zh-CN" sz="1400" dirty="0">
                <a:latin typeface="Calibri" panose="020F0502020204030204" pitchFamily="34" charset="0"/>
              </a:rPr>
              <a:t>_</a:t>
            </a:r>
            <a:r>
              <a:rPr lang="zh-CN" altLang="en-US" sz="1400" dirty="0">
                <a:latin typeface="Calibri" panose="020F0502020204030204" pitchFamily="34" charset="0"/>
              </a:rPr>
              <a:t>国家电网公司关于印发</a:t>
            </a:r>
            <a:r>
              <a:rPr lang="en-US" altLang="zh-CN" sz="1400" dirty="0">
                <a:latin typeface="Calibri" panose="020F0502020204030204" pitchFamily="34" charset="0"/>
              </a:rPr>
              <a:t>2014</a:t>
            </a:r>
            <a:r>
              <a:rPr lang="zh-CN" altLang="en-US" sz="1400" dirty="0">
                <a:latin typeface="Calibri" panose="020F0502020204030204" pitchFamily="34" charset="0"/>
              </a:rPr>
              <a:t>年信息化建设实施意见的通知</a:t>
            </a:r>
            <a:endParaRPr lang="en-US" altLang="en-US" sz="1350" dirty="0">
              <a:latin typeface="Calibri" panose="020F0502020204030204" pitchFamily="34" charset="0"/>
            </a:endParaRPr>
          </a:p>
        </p:txBody>
      </p:sp>
    </p:spTree>
    <p:extLst>
      <p:ext uri="{BB962C8B-B14F-4D97-AF65-F5344CB8AC3E}">
        <p14:creationId xmlns:p14="http://schemas.microsoft.com/office/powerpoint/2010/main" val="42826725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mph" presetSubtype="0" nodeType="clickEffect">
                                  <p:stCondLst>
                                    <p:cond delay="0"/>
                                  </p:stCondLst>
                                  <p:childTnLst>
                                    <p:set>
                                      <p:cBhvr rctx="PPT">
                                        <p:cTn id="12" dur="indefinite"/>
                                        <p:tgtEl>
                                          <p:spTgt spid="3"/>
                                        </p:tgtEl>
                                        <p:attrNameLst>
                                          <p:attrName>style.opacity</p:attrName>
                                        </p:attrNameLst>
                                      </p:cBhvr>
                                      <p:to>
                                        <p:strVal val="0.25"/>
                                      </p:to>
                                    </p:set>
                                    <p:animEffect filter="image" prLst="opacity: 0.25">
                                      <p:cBhvr rctx="IE">
                                        <p:cTn id="13" dur="indefinite"/>
                                        <p:tgtEl>
                                          <p:spTgt spid="3"/>
                                        </p:tgtEl>
                                      </p:cBhvr>
                                    </p:animEffect>
                                  </p:childTnLst>
                                </p:cTn>
                              </p:par>
                              <p:par>
                                <p:cTn id="14" presetID="9" presetClass="emph" presetSubtype="0" nodeType="withEffect">
                                  <p:stCondLst>
                                    <p:cond delay="0"/>
                                  </p:stCondLst>
                                  <p:childTnLst>
                                    <p:set>
                                      <p:cBhvr rctx="PPT">
                                        <p:cTn id="15" dur="indefinite"/>
                                        <p:tgtEl>
                                          <p:spTgt spid="16"/>
                                        </p:tgtEl>
                                        <p:attrNameLst>
                                          <p:attrName>style.opacity</p:attrName>
                                        </p:attrNameLst>
                                      </p:cBhvr>
                                      <p:to>
                                        <p:strVal val="0.25"/>
                                      </p:to>
                                    </p:set>
                                    <p:animEffect filter="image" prLst="opacity: 0.25">
                                      <p:cBhvr rctx="IE">
                                        <p:cTn id="16" dur="indefinite"/>
                                        <p:tgtEl>
                                          <p:spTgt spid="16"/>
                                        </p:tgtEl>
                                      </p:cBhvr>
                                    </p:animEffec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mph" presetSubtype="0" nodeType="clickEffect">
                                  <p:stCondLst>
                                    <p:cond delay="0"/>
                                  </p:stCondLst>
                                  <p:childTnLst>
                                    <p:set>
                                      <p:cBhvr rctx="PPT">
                                        <p:cTn id="24" dur="indefinite"/>
                                        <p:tgtEl>
                                          <p:spTgt spid="21"/>
                                        </p:tgtEl>
                                        <p:attrNameLst>
                                          <p:attrName>style.opacity</p:attrName>
                                        </p:attrNameLst>
                                      </p:cBhvr>
                                      <p:to>
                                        <p:strVal val="0.25"/>
                                      </p:to>
                                    </p:set>
                                    <p:animEffect filter="image" prLst="opacity: 0.25">
                                      <p:cBhvr rctx="IE">
                                        <p:cTn id="25" dur="indefinite"/>
                                        <p:tgtEl>
                                          <p:spTgt spid="21"/>
                                        </p:tgtEl>
                                      </p:cBhvr>
                                    </p:animEffect>
                                  </p:childTnLst>
                                </p:cTn>
                              </p:par>
                              <p:par>
                                <p:cTn id="26" presetID="9" presetClass="emph" presetSubtype="0" nodeType="withEffect">
                                  <p:stCondLst>
                                    <p:cond delay="0"/>
                                  </p:stCondLst>
                                  <p:childTnLst>
                                    <p:set>
                                      <p:cBhvr rctx="PPT">
                                        <p:cTn id="27" dur="indefinite"/>
                                        <p:tgtEl>
                                          <p:spTgt spid="2"/>
                                        </p:tgtEl>
                                        <p:attrNameLst>
                                          <p:attrName>style.opacity</p:attrName>
                                        </p:attrNameLst>
                                      </p:cBhvr>
                                      <p:to>
                                        <p:strVal val="0.25"/>
                                      </p:to>
                                    </p:set>
                                    <p:animEffect filter="image" prLst="opacity: 0.25">
                                      <p:cBhvr rctx="IE">
                                        <p:cTn id="28" dur="indefinite"/>
                                        <p:tgtEl>
                                          <p:spTgt spid="2"/>
                                        </p:tgtEl>
                                      </p:cBhvr>
                                    </p:animEffec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mph" presetSubtype="0" nodeType="click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nodeType="withEffect">
                                  <p:stCondLst>
                                    <p:cond delay="0"/>
                                  </p:stCondLst>
                                  <p:childTnLst>
                                    <p:set>
                                      <p:cBhvr rctx="PPT">
                                        <p:cTn id="39" dur="indefinite"/>
                                        <p:tgtEl>
                                          <p:spTgt spid="4"/>
                                        </p:tgtEl>
                                        <p:attrNameLst>
                                          <p:attrName>style.opacity</p:attrName>
                                        </p:attrNameLst>
                                      </p:cBhvr>
                                      <p:to>
                                        <p:strVal val="0.25"/>
                                      </p:to>
                                    </p:set>
                                    <p:animEffect filter="image" prLst="opacity: 0.25">
                                      <p:cBhvr rctx="IE">
                                        <p:cTn id="40" dur="indefinite"/>
                                        <p:tgtEl>
                                          <p:spTgt spid="4"/>
                                        </p:tgtEl>
                                      </p:cBhvr>
                                    </p:animEffec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rctx="PPT">
                                        <p:cTn id="48" dur="indefinite"/>
                                        <p:tgtEl>
                                          <p:spTgt spid="27"/>
                                        </p:tgtEl>
                                        <p:attrNameLst>
                                          <p:attrName>style.opacity</p:attrName>
                                        </p:attrNameLst>
                                      </p:cBhvr>
                                      <p:to>
                                        <p:strVal val="0.25"/>
                                      </p:to>
                                    </p:set>
                                    <p:animEffect filter="image" prLst="opacity: 0.25">
                                      <p:cBhvr rctx="IE">
                                        <p:cTn id="49"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zh-CN" altLang="en-US" dirty="0" smtClean="0"/>
              <a:t>企业主要面临的挑战</a:t>
            </a:r>
            <a:endParaRPr lang="en-US" dirty="0"/>
          </a:p>
        </p:txBody>
      </p:sp>
      <p:pic>
        <p:nvPicPr>
          <p:cNvPr id="5123" name="Picture 3" descr="Z:\Clients\HP\img\hi-res\shutterstock_73381366.jpg"/>
          <p:cNvPicPr>
            <a:picLocks noChangeAspect="1" noChangeArrowheads="1"/>
          </p:cNvPicPr>
          <p:nvPr/>
        </p:nvPicPr>
        <p:blipFill rotWithShape="1">
          <a:blip r:embed="rId3" cstate="screen">
            <a:lum bright="20000" contrast="40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bwMode="auto">
          <a:xfrm>
            <a:off x="-1" y="2772750"/>
            <a:ext cx="9144001" cy="144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08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HV1dUZuqESSkAHDeOcU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WOmiUgOw0KfTbVbxD0ZE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69H4WaTTP0aOILwVldGl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vZuAyeKSHEaA401cboeSB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q7_DsJetUSoVMiimZ0V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dtPMcyzakeMDdQ5UrLM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RYkCc3yI0KwHQYHV.201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djz8dosJES6xzclYRIjO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CF5Rf1k20u4Js9lxCyC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QqQO8Lm.0u_JGLYYV7Do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K15.tLA0UyOMAPHxahkA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zR_DqQFsr0esGDZNm0w0x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wu9VYVDlkig8wfXNnpc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vpJLCYwkk63a1XLJBx_1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pUjoiB2m0WLrIcCF0dwR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l1BAYq_iEWCS3I7T1iB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891zSTNs0yCDovxoQAY.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EXUa2W_CdEW3DpSFUyBJQ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_xDBuml0kubn2cPS7zs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EBOo8olmE2DrICfghsN_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b1PTRG7qOUSWrsCyKSm3M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9IZf4nkCY0yHPdb7IvsYz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1G9Ohd5zk0mroQSQGw1K9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raYqGmaF5EWV_Ufh7YHo2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O_xDBuml0kubn2cPS7zsJ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_xDBuml0kubn2cPS7zsJ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SimWxZ2SVUSv1gatj8Db7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_C6Z7VX0kO3EiEsgIkmy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zYVZwr9M0ylW7qv59LgH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W31YZ0iq02NsZBivkNn2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UEm0NmCTe0awG20F9W53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fL8Eb4E7kmcoaa4Yqu2j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bAYMfWB5UeiliktN0LaG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903M2ZV7vUqGrlrNb0_Z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with content">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35674</TotalTime>
  <Words>4418</Words>
  <Application>Microsoft Office PowerPoint</Application>
  <PresentationFormat>On-screen Show (16:9)</PresentationFormat>
  <Paragraphs>302</Paragraphs>
  <Slides>26</Slides>
  <Notes>19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1" baseType="lpstr">
      <vt:lpstr>Arial</vt:lpstr>
      <vt:lpstr>Tahoma</vt:lpstr>
      <vt:lpstr>Arial Narrow</vt:lpstr>
      <vt:lpstr>Gill Sans</vt:lpstr>
      <vt:lpstr>Times New Roman</vt:lpstr>
      <vt:lpstr>ＭＳ Ｐゴシック</vt:lpstr>
      <vt:lpstr>Futura Bk</vt:lpstr>
      <vt:lpstr>Lucida Grande</vt:lpstr>
      <vt:lpstr>Times</vt:lpstr>
      <vt:lpstr>Wingdings</vt:lpstr>
      <vt:lpstr>HP Simplified</vt:lpstr>
      <vt:lpstr>Calibri</vt:lpstr>
      <vt:lpstr>宋体</vt:lpstr>
      <vt:lpstr>Title with content</vt:lpstr>
      <vt:lpstr>think-cell Slide</vt:lpstr>
      <vt:lpstr>应用安全之源代码安全审计</vt:lpstr>
      <vt:lpstr>本课件由微信公众号“IT大会”发布 想要获得更多课件，听讲师现场讲解课程 敬请关注 “IT大会”  </vt:lpstr>
      <vt:lpstr>应用安全的现状</vt:lpstr>
      <vt:lpstr>近期中国主要的应用安全事件</vt:lpstr>
      <vt:lpstr>应用软件成了目前黑客发起攻击的突破口</vt:lpstr>
      <vt:lpstr>PowerPoint Presentation</vt:lpstr>
      <vt:lpstr>攻击者是从哪里来的？</vt:lpstr>
      <vt:lpstr>用户采购的驱动力</vt:lpstr>
      <vt:lpstr>企业主要面临的挑战</vt:lpstr>
      <vt:lpstr>软件安全测试的挑战</vt:lpstr>
      <vt:lpstr>修复漏洞的成本</vt:lpstr>
      <vt:lpstr>解决之道</vt:lpstr>
      <vt:lpstr>一、HP Fortify Static Code Analyzer (SCA)</vt:lpstr>
      <vt:lpstr>Fortify Static Code Analyzer (SCA)</vt:lpstr>
      <vt:lpstr>Fortify SCA漏洞审计---Audit Workbench</vt:lpstr>
      <vt:lpstr>二：Webinspect黑盒测试完成Web漏洞的动态分析</vt:lpstr>
      <vt:lpstr>HP Fortify ---构建企业应用安全管理中心</vt:lpstr>
      <vt:lpstr>统一管理平台：Fortify Security Center</vt:lpstr>
      <vt:lpstr>PowerPoint Presentation</vt:lpstr>
      <vt:lpstr>案例分享</vt:lpstr>
      <vt:lpstr>PowerPoint Presentation</vt:lpstr>
      <vt:lpstr>国内主要用户</vt:lpstr>
      <vt:lpstr>Case Study---天津银行</vt:lpstr>
      <vt:lpstr>  “通过人工方式进行代码审核，存在标准不统一、源代码扫描不规范、细小错误不能发现等问题，软件即使审计通过上线了，在实际运行过程中风险依然非常大。采用成熟的代码检测工具来进一步完善系统测试流程，能够消除代码潜在的风险，提高代码的质量、可读性和可维护性，保护银行的应用。”  – 天津银行信息科技部许平副总经理   </vt:lpstr>
      <vt:lpstr>Questions?</vt:lpstr>
      <vt:lpstr>Thank you  张东英 Dongying.zhang@hp.com</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Windows User</cp:lastModifiedBy>
  <cp:revision>1190</cp:revision>
  <cp:lastPrinted>2012-04-13T15:38:33Z</cp:lastPrinted>
  <dcterms:created xsi:type="dcterms:W3CDTF">2012-04-13T14:37:06Z</dcterms:created>
  <dcterms:modified xsi:type="dcterms:W3CDTF">2015-10-14T16:24:22Z</dcterms:modified>
</cp:coreProperties>
</file>